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402" r:id="rId2"/>
    <p:sldId id="393" r:id="rId3"/>
    <p:sldId id="260" r:id="rId4"/>
    <p:sldId id="375" r:id="rId5"/>
    <p:sldId id="376" r:id="rId6"/>
    <p:sldId id="384" r:id="rId7"/>
    <p:sldId id="396" r:id="rId8"/>
    <p:sldId id="403" r:id="rId9"/>
    <p:sldId id="271" r:id="rId10"/>
    <p:sldId id="306" r:id="rId11"/>
    <p:sldId id="349" r:id="rId12"/>
    <p:sldId id="262" r:id="rId13"/>
    <p:sldId id="404" r:id="rId14"/>
    <p:sldId id="390" r:id="rId15"/>
    <p:sldId id="389" r:id="rId16"/>
    <p:sldId id="346" r:id="rId17"/>
    <p:sldId id="391"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orbel" panose="020B0503020204020204" pitchFamily="34" charset="0"/>
      <p:regular r:id="rId24"/>
      <p:bold r:id="rId25"/>
      <p:italic r:id="rId26"/>
      <p:boldItalic r:id="rId27"/>
    </p:embeddedFont>
    <p:embeddedFont>
      <p:font typeface="Proxima Nova" panose="02000506030000020004" pitchFamily="2" charset="0"/>
      <p:regular r:id="rId28"/>
      <p:bold r:id="rId29"/>
      <p:italic r:id="rId30"/>
      <p:boldItalic r:id="rId31"/>
    </p:embeddedFont>
    <p:embeddedFont>
      <p:font typeface="Wingdings 2" pitchFamily="2" charset="2"/>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15" roundtripDataSignature="AMtx7mg2PYF1j5/yaBq+/YtGBKvu4mCM3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C1DB"/>
    <a:srgbClr val="00DEEF"/>
    <a:srgbClr val="00CAF0"/>
    <a:srgbClr val="00DF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542"/>
    <p:restoredTop sz="70504"/>
  </p:normalViewPr>
  <p:slideViewPr>
    <p:cSldViewPr snapToGrid="0">
      <p:cViewPr varScale="1">
        <p:scale>
          <a:sx n="106" d="100"/>
          <a:sy n="106" d="100"/>
        </p:scale>
        <p:origin x="1464" y="176"/>
      </p:cViewPr>
      <p:guideLst>
        <p:guide orient="horz" pos="2160"/>
        <p:guide pos="3840"/>
      </p:guideLst>
    </p:cSldViewPr>
  </p:slideViewPr>
  <p:outlineViewPr>
    <p:cViewPr>
      <p:scale>
        <a:sx n="33" d="100"/>
        <a:sy n="33" d="100"/>
      </p:scale>
      <p:origin x="0" y="0"/>
    </p:cViewPr>
  </p:outlineViewPr>
  <p:notesTextViewPr>
    <p:cViewPr>
      <p:scale>
        <a:sx n="105" d="100"/>
        <a:sy n="10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117" Type="http://schemas.openxmlformats.org/officeDocument/2006/relationships/viewProps" Target="viewProps.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11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115"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1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11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I know, you walked all the way over here to this hard to find room just to not have donuts. So this is my filler slide, to take up time while half the audience gets up and leaves. Though to make up for the lack of donuts here there will be a surprise for you on the way out so keep that in mind. For those who are staying,</a:t>
            </a:r>
          </a:p>
        </p:txBody>
      </p:sp>
      <p:sp>
        <p:nvSpPr>
          <p:cNvPr id="138" name="Google Shape;13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4430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So, our first use case is modeling financial news. we bought a license from a financial news source to do topic modeling on their articles. They gave us a historical archive of all their articles, and we're responsible for getting new articles by hitting an API they expose to us.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r>
              <a:rPr lang="en-US" sz="1200" b="0" i="0" u="none" strike="noStrike" cap="none" dirty="0">
                <a:solidFill>
                  <a:schemeClr val="dk1"/>
                </a:solidFill>
                <a:effectLst/>
                <a:latin typeface="Calibri"/>
                <a:ea typeface="Calibri"/>
                <a:cs typeface="Calibri"/>
                <a:sym typeface="Calibri"/>
              </a:rPr>
              <a:t> </a:t>
            </a:r>
          </a:p>
          <a:p>
            <a:pPr marL="0" lvl="0" indent="0" algn="l" rtl="0">
              <a:spcBef>
                <a:spcPts val="0"/>
              </a:spcBef>
              <a:spcAft>
                <a:spcPts val="0"/>
              </a:spcAft>
              <a:buNone/>
            </a:pPr>
            <a:endParaRPr dirty="0"/>
          </a:p>
        </p:txBody>
      </p:sp>
      <p:sp>
        <p:nvSpPr>
          <p:cNvPr id="156" name="Google Shape;15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99678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sz="1200" b="0" i="0" u="none" strike="noStrike" cap="none" dirty="0">
                <a:solidFill>
                  <a:schemeClr val="dk1"/>
                </a:solidFill>
                <a:effectLst/>
                <a:latin typeface="Calibri"/>
                <a:ea typeface="Calibri"/>
                <a:cs typeface="Calibri"/>
                <a:sym typeface="Calibri"/>
              </a:rPr>
              <a:t>Putting all these pieces together, let's revisit the data flow diagram, but now with some concrete knowledge of where the data lives. Every day, Airflow triggers the pulling of the raw data from the news API and dumping of it into s3. it’s cleaned and then brought into Databricks, where airflow triggers the retraining of the model, and then we take the results of the model to the database of one of our applications. So, that's the basics of how we might build a pretty simple data pipeline. Keep in mind that there are lots of other tools and tech stacks that could be used to achieve the same purpose.</a:t>
            </a:r>
          </a:p>
        </p:txBody>
      </p:sp>
      <p:sp>
        <p:nvSpPr>
          <p:cNvPr id="156" name="Google Shape;15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906335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Now that you know what tools we’re using, let’s look at a more complicated data pipeline.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next use case relates to earnings calls, which are press releases that companies hold every quarter to talk about how they’re doing and what their concerns are. Here’s an example from Walmart– they’re saying that they did better in the second quarter than they expected, that inflation is causing ppl to look to them for cheaper goods, etc.</a:t>
            </a:r>
          </a:p>
          <a:p>
            <a:pPr marL="0" lvl="0" indent="0" algn="l" rtl="0">
              <a:spcBef>
                <a:spcPts val="0"/>
              </a:spcBef>
              <a:spcAft>
                <a:spcPts val="0"/>
              </a:spcAft>
              <a:buNone/>
            </a:pPr>
            <a:endParaRPr dirty="0"/>
          </a:p>
        </p:txBody>
      </p:sp>
      <p:sp>
        <p:nvSpPr>
          <p:cNvPr id="163" name="Google Shape;16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The reason why we’re interested in this is because of something called ESG – it stands for environmental, social, and governance, and its a framework for thinking about investments that’s motivated by the idea that companies should be assessed on this criteria, because investors care about these things, and they can impact performance. These are things like a company’s environmental impact and carbon intensity, their labor practices and consumer responsibility, and business ethics. One way our analysts are assessing companies on this is by looking for ESG keywords in earnings call transcripts, as flags for understanding how companies are approaching different issues. For example, an analyst might be interested in assessing gender pay equity across companies, and so they might look at earnings calls to see if CEOs are talking about proactively trying to close their gender pay gap, or if they’re fending off questions about a gender pay discrimination lawsuit.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
        <p:nvSpPr>
          <p:cNvPr id="163" name="Google Shape;16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85679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The reason why we’re interested in this is because of something called ESG – it stands for environmental, social, and governance, and its a framework for thinking about investments that’s motivated by the idea that companies should be assessed on this criteria, because investors care about these things, and they can impact performance. These are things like a company’s environmental impact and carbon intensity, their labor practices and consumer responsibility, and business ethics. One way our analysts are assessing companies on this is by looking for mentions of ESG keywords in earnings call transcripts, as flags for understanding how companies are approaching different issues. For example, an analyst might be interested in assessing gender pay equity across companies, and so they might look at earnings calls to see if CEOs are talking about proactively trying to close their gender pay gap, or if they’re fending off questions about a gender pay discrimination lawsuit.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
        <p:nvSpPr>
          <p:cNvPr id="163" name="Google Shape;16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1431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The reason why we’re interested in this is because of something called ESG – it stands for environmental, social, and governance, and its a framework for thinking about investments that’s motivated by the idea that companies should be assessed on this criteria, because investors care about these things, and they can impact performance. These are things like a company’s environmental impact and carbon intensity, their labor practices and consumer responsibility, and business ethics. One way our analysts are assessing companies on this is by looking for mentions of ESG keywords in earnings call transcripts, as flags for understanding how companies are approaching different issues. For example, an analyst might be interested in assessing gender pay equity across companies, and so they might look at earnings calls to see if CEOs are talking about proactively trying to close their gender pay gap, or if they’re fending off questions about a gender pay discrimination lawsuit.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
        <p:nvSpPr>
          <p:cNvPr id="163" name="Google Shape;16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46895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So, we’d like to search earnings calls for </a:t>
            </a:r>
            <a:r>
              <a:rPr lang="en-US" dirty="0" err="1"/>
              <a:t>esg</a:t>
            </a:r>
            <a:r>
              <a:rPr lang="en-US" dirty="0"/>
              <a:t> words. The problem here is that the same word can have multiple meanings, and be used in different ways. For example, in this transcript, they use the words “the environment” but are they talking about the ecological environment? No, they’re talking about the cost of food and fuel, which is part of the business environment. We want filter out the words that aren’t actually related to </a:t>
            </a:r>
            <a:r>
              <a:rPr lang="en-US" dirty="0" err="1"/>
              <a:t>esg</a:t>
            </a:r>
            <a:r>
              <a:rPr lang="en-US" dirty="0"/>
              <a:t>. We can do that by training a classification model to predict whether or not a given word is actually being used in an </a:t>
            </a:r>
            <a:r>
              <a:rPr lang="en-US" dirty="0" err="1"/>
              <a:t>esg</a:t>
            </a:r>
            <a:r>
              <a:rPr lang="en-US" dirty="0"/>
              <a:t> context. </a:t>
            </a:r>
          </a:p>
        </p:txBody>
      </p:sp>
      <p:sp>
        <p:nvSpPr>
          <p:cNvPr id="163" name="Google Shape;16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87772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So, we’d like to search earnings calls for </a:t>
            </a:r>
            <a:r>
              <a:rPr lang="en-US" dirty="0" err="1"/>
              <a:t>esg</a:t>
            </a:r>
            <a:r>
              <a:rPr lang="en-US" dirty="0"/>
              <a:t> words. The problem here is that the same word can have multiple meanings, and be used in different ways. For example, in this transcript, they use the words “the environment” but are they talking about the ecological environment? No, they’re talking about the cost of food and fuel, which is part of the business environment. We want filter out the words that aren’t actually related to </a:t>
            </a:r>
            <a:r>
              <a:rPr lang="en-US" dirty="0" err="1"/>
              <a:t>esg</a:t>
            </a:r>
            <a:r>
              <a:rPr lang="en-US" dirty="0"/>
              <a:t>. We can do that by training a classification model to predict whether or not a given word is actually being used in an </a:t>
            </a:r>
            <a:r>
              <a:rPr lang="en-US" dirty="0" err="1"/>
              <a:t>esg</a:t>
            </a:r>
            <a:r>
              <a:rPr lang="en-US" dirty="0"/>
              <a:t> context. </a:t>
            </a:r>
          </a:p>
        </p:txBody>
      </p:sp>
      <p:sp>
        <p:nvSpPr>
          <p:cNvPr id="163" name="Google Shape;16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1128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I know the description said “come enjoy a donut”, so this is the best I could do, let me know when you’re done enjoying it and we’ll continue. Fortunately this talk got rescheduled to lunch time, so having donuts would be a little weird anyway. </a:t>
            </a:r>
          </a:p>
        </p:txBody>
      </p:sp>
      <p:sp>
        <p:nvSpPr>
          <p:cNvPr id="138" name="Google Shape;13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9149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Before we dive in, I want to give you an overview of what we’re </a:t>
            </a:r>
            <a:r>
              <a:rPr lang="en-US" dirty="0" err="1"/>
              <a:t>gonna</a:t>
            </a:r>
            <a:r>
              <a:rPr lang="en-US" dirty="0"/>
              <a:t> cover. The first section is going to be me talking about data engineering. What is it? What the use cases? What does the tech stack look like? What are the important concepts and principles? I’m </a:t>
            </a:r>
            <a:r>
              <a:rPr lang="en-US" dirty="0" err="1"/>
              <a:t>gonna</a:t>
            </a:r>
            <a:r>
              <a:rPr lang="en-US" dirty="0"/>
              <a:t> use three examples to answer these questions, and this will be about 30 minutes.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next part will be a hands-on, live demonstration of the stuff I covered in the first section, where I’ll pull up some code, explain what it does, and run a data pipeline locally, so you can see it working in real time. If you have your laptop with you, you can feel free to clone the repo and follow along. This will take 15 minutes.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last part will be a joint Q&amp;A with one of the data scientists from our team, Rita. I won’t be pausing the talk for questions, but you can submit questions using this link or QR code at any time, and this will also be at the bottom of every slide. But if you don’t have the </a:t>
            </a:r>
            <a:r>
              <a:rPr lang="en-US" dirty="0" err="1"/>
              <a:t>iphone</a:t>
            </a:r>
            <a:r>
              <a:rPr lang="en-US" dirty="0"/>
              <a:t> 17 plus pro with 9x zoom on the camera, you might </a:t>
            </a:r>
            <a:r>
              <a:rPr lang="en-US" dirty="0" err="1"/>
              <a:t>wanna</a:t>
            </a:r>
            <a:r>
              <a:rPr lang="en-US" dirty="0"/>
              <a:t> take a picture of this now. You don’t</a:t>
            </a:r>
            <a:r>
              <a:rPr lang="en-US" b="1" dirty="0"/>
              <a:t> </a:t>
            </a:r>
            <a:r>
              <a:rPr lang="en-US" b="1" u="sng" dirty="0"/>
              <a:t>have</a:t>
            </a:r>
            <a:r>
              <a:rPr lang="en-US" b="1" dirty="0"/>
              <a:t> </a:t>
            </a:r>
            <a:r>
              <a:rPr lang="en-US" dirty="0"/>
              <a:t>to use this—we’ll also be calling on people who raise their hands in the Q&amp;A, so feel free to do that too.</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Let’s get into it!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
        <p:nvSpPr>
          <p:cNvPr id="147" name="Google Shape;14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So, what is Data Engineering? </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US" sz="1200" b="0" i="1" u="none" strike="noStrike" kern="1200" cap="none" spc="0" normalizeH="0" baseline="0" noProof="0" dirty="0">
                <a:ln>
                  <a:noFill/>
                </a:ln>
                <a:solidFill>
                  <a:srgbClr val="000000">
                    <a:lumMod val="65000"/>
                    <a:lumOff val="35000"/>
                  </a:srgbClr>
                </a:solidFill>
                <a:effectLst/>
                <a:uLnTx/>
                <a:uFillTx/>
                <a:latin typeface="Corbel" panose="020B0503020204020204"/>
                <a:ea typeface="Calibri"/>
                <a:cs typeface="Calibri"/>
                <a:sym typeface="Calibri"/>
              </a:rPr>
              <a:t>Data engineers build systems that collect, manage, and convert raw data into usable information.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So, I build systems that revolve around data. Why is that different from building say, an app on your phone? Well, just as an example, it can be hard to send very large amounts of data over the internet. Amazon has this data transfer service called Snowmobile, which is just a </a:t>
            </a:r>
            <a:r>
              <a:rPr lang="en-US" sz="1200" b="0" i="0" u="none" strike="noStrike" cap="none" dirty="0">
                <a:solidFill>
                  <a:schemeClr val="dk1"/>
                </a:solidFill>
                <a:effectLst/>
                <a:latin typeface="Calibri"/>
                <a:ea typeface="Calibri"/>
                <a:cs typeface="Calibri"/>
                <a:sym typeface="Calibri"/>
              </a:rPr>
              <a:t>45-foot long shipping container pulled by a semi truck that’s the fastest way to transfer exabytes of data. In case you think that’s a joke, it’s not a joke. This is 100% real. Semi-trucks don’t play a big part in our data pipelines, but it’s an extreme example to show how a system might be engineered differently if it revolves around data. If your data can’t fit on one computer, how do you do computations on it? Maybe that</a:t>
            </a:r>
            <a:r>
              <a:rPr lang="en-US" dirty="0"/>
              <a:t> requires distributed computation, parallelization, and cloud systems and services, which have much larger compute and storage resources. And that’s just talking about the tools we use to actually build our systems.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When it comes to what the system does, just like how an app on your phone needs to understand and interpret the human mind, the systems that I build need to understand and interpret the processes that generate the data. Maybe we’re pulling from an unreliable source, and sometimes there’ll be data missing. We need error handling to cover that, and data quality analytics that can interpret that gap for the end users of the data. That’s the kind of systems we’re thinking about.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r>
              <a:rPr lang="en-US" dirty="0"/>
              <a:t>Keep in mind though that I’m presenting just one definition of data engineering. What I focus on may not represent data engineering across the board—DE means different things at different places.</a:t>
            </a:r>
          </a:p>
        </p:txBody>
      </p:sp>
      <p:sp>
        <p:nvSpPr>
          <p:cNvPr id="156" name="Google Shape;15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9019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So, I build systems that revolve around data. Why is that different from building say, an app on your phone? Well, just as an example, it can be hard to send very large amounts of data over the internet. Amazon has this data transfer service called Snowmobile, which is just a </a:t>
            </a:r>
            <a:r>
              <a:rPr lang="en-US" sz="1200" b="0" i="0" u="none" strike="noStrike" cap="none" dirty="0">
                <a:solidFill>
                  <a:schemeClr val="dk1"/>
                </a:solidFill>
                <a:effectLst/>
                <a:latin typeface="Calibri"/>
                <a:ea typeface="Calibri"/>
                <a:cs typeface="Calibri"/>
                <a:sym typeface="Calibri"/>
              </a:rPr>
              <a:t>45-foot long shipping container pulled by a semi truck that’s the fastest way to transfer exabytes of data. In case you think that’s a joke, it’s not a joke. This is 100% real. Semi-trucks don’t play a big part in our data pipelines, but it’s an extreme example to show how a system might be engineered differently if it revolves around data. If your data can’t fit on one computer, how do you do computations on it? Maybe that</a:t>
            </a:r>
            <a:r>
              <a:rPr lang="en-US" dirty="0"/>
              <a:t> requires distributed computation, parallelization, and cloud systems and services, which have much larger compute and storage resources. And that’s just talking about the tools we use to actually build our systems.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When it comes to what the system does, just like how an app on your phone needs to understand and interpret the human mind, the systems that I build need to understand and interpret the processes that generate the data. Maybe we’re pulling from an unreliable source, and sometimes there’ll be data missing. We need error handling to cover that, and data quality analytics that can interpret that gap for the end users of the data. That’s the kind of systems we’re thinking about.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r>
              <a:rPr lang="en-US" dirty="0"/>
              <a:t>Keep in mind though that I’m presenting just one definition of data engineering. What I focus on may not represent data engineering across the board—DE means different things at different places.</a:t>
            </a:r>
          </a:p>
        </p:txBody>
      </p:sp>
      <p:sp>
        <p:nvSpPr>
          <p:cNvPr id="156" name="Google Shape;15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8401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So, I build systems that revolve around data. Why is that different from building say, an app on your phone? Well, just as an example, it can be hard to send very large amounts of data over the internet. Amazon has this data transfer service called Snowmobile, which is just a </a:t>
            </a:r>
            <a:r>
              <a:rPr lang="en-US" sz="1200" b="0" i="0" u="none" strike="noStrike" cap="none" dirty="0">
                <a:solidFill>
                  <a:schemeClr val="dk1"/>
                </a:solidFill>
                <a:effectLst/>
                <a:latin typeface="Calibri"/>
                <a:ea typeface="Calibri"/>
                <a:cs typeface="Calibri"/>
                <a:sym typeface="Calibri"/>
              </a:rPr>
              <a:t>45-foot long shipping container pulled by a semi truck that’s the fastest way to transfer exabytes of data. In case you think that’s a joke, it’s not a joke. This is 100% real. Semi-trucks don’t play a big part in our data pipelines, but it’s an extreme example to show how a system might be engineered differently if it revolves around data. If your data can’t fit on one computer, how do you do computations on it? Maybe that</a:t>
            </a:r>
            <a:r>
              <a:rPr lang="en-US" dirty="0"/>
              <a:t> requires distributed computation, parallelization, and cloud systems and services, which have much larger compute and storage resources. And that’s just talking about the tools we use to actually build our systems.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When it comes to what the system does, just like how an app on your phone needs to understand and interpret the human mind, the systems that I build need to understand and interpret the processes that generate the data. Maybe we’re pulling from an unreliable source, and sometimes there’ll be data missing. We need error handling to cover that, and data quality analytics that can interpret that gap for the end users of the data. That’s the kind of systems we’re thinking about.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r>
              <a:rPr lang="en-US" dirty="0"/>
              <a:t>Keep in mind though that I’m presenting just one definition of data engineering. What I focus on may not represent data engineering across the board—DE means different things at different places.</a:t>
            </a:r>
          </a:p>
        </p:txBody>
      </p:sp>
      <p:sp>
        <p:nvSpPr>
          <p:cNvPr id="156" name="Google Shape;15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46174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This up here is a direct quote from Google’s cloud architecture site. </a:t>
            </a:r>
            <a:r>
              <a:rPr lang="en-US" sz="1200" b="0" i="0" u="none" strike="noStrike" cap="none" dirty="0">
                <a:solidFill>
                  <a:schemeClr val="dk1"/>
                </a:solidFill>
                <a:effectLst/>
                <a:latin typeface="Calibri"/>
                <a:ea typeface="Calibri"/>
                <a:cs typeface="Calibri"/>
                <a:sym typeface="Calibri"/>
              </a:rPr>
              <a:t>As they say, the challenge isn't building a model, it’s building an integrated system and continuously operating it in production. </a:t>
            </a:r>
            <a:r>
              <a:rPr lang="en-US" sz="1200" b="0" i="0" u="none" strike="noStrike" cap="none" dirty="0" err="1">
                <a:solidFill>
                  <a:schemeClr val="dk1"/>
                </a:solidFill>
                <a:effectLst/>
                <a:latin typeface="Calibri"/>
                <a:ea typeface="Calibri"/>
                <a:cs typeface="Calibri"/>
                <a:sym typeface="Calibri"/>
              </a:rPr>
              <a:t>Cuz</a:t>
            </a:r>
            <a:r>
              <a:rPr lang="en-US" sz="1200" b="0" i="0" u="none" strike="noStrike" cap="none" dirty="0">
                <a:solidFill>
                  <a:schemeClr val="dk1"/>
                </a:solidFill>
                <a:effectLst/>
                <a:latin typeface="Calibri"/>
                <a:ea typeface="Calibri"/>
                <a:cs typeface="Calibri"/>
                <a:sym typeface="Calibri"/>
              </a:rPr>
              <a:t> doing anything once is easy. Making things happen continuously, at scale, is hard. They have this accompanying diagram, that shows </a:t>
            </a:r>
            <a:r>
              <a:rPr lang="en-US" dirty="0"/>
              <a:t>how really </a:t>
            </a:r>
            <a:r>
              <a:rPr lang="en-US" sz="1200" b="0" i="0" u="none" strike="noStrike" cap="none" dirty="0">
                <a:solidFill>
                  <a:schemeClr val="dk1"/>
                </a:solidFill>
                <a:effectLst/>
                <a:latin typeface="Calibri"/>
                <a:ea typeface="Calibri"/>
                <a:cs typeface="Calibri"/>
                <a:sym typeface="Calibri"/>
              </a:rPr>
              <a:t>only a small fraction of a real-world machine learning system is actually machine learning code, which is not what people expect. I think a good analogy is let’s imagine this is your problem set, that small bit in the middle is the code you actually wrote, while all this surrounding stuff is the code you copy and pasted from stack overflow. I’m using the generic you, not singling anybody out here. But we all know that that little bit in the middle makes us feel good, but this stuff is what got that, working.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And this stuff, this is things like configuration, automation, data collection, data verification, testing, resource management, infrastructure, and monitoring. All of this stuff, this is data engineering.</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p:txBody>
      </p:sp>
      <p:sp>
        <p:nvSpPr>
          <p:cNvPr id="156" name="Google Shape;15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15054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Here’s one example of how we do that.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At T Rowe, we have a group called Investment &amp; Product Content, which normally spends weeks interviewing people to get their finger on pulse of the markets. They want to know, what are people thinking and talking about? How are people feeling? What the emerging themes and trends?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This is a pretty labor intensive process, and my team is here to make it easier. One way to know what people are talking about is to look at the news. But reading every single news article is also time consuming. We want to organize and synthesize news in a meaningful way.</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r>
              <a:rPr lang="en-US" sz="1200" b="0" i="0" u="none" strike="noStrike" cap="none" dirty="0">
                <a:solidFill>
                  <a:schemeClr val="dk1"/>
                </a:solidFill>
                <a:effectLst/>
                <a:latin typeface="Calibri"/>
                <a:ea typeface="Calibri"/>
                <a:cs typeface="Calibri"/>
                <a:sym typeface="Calibri"/>
              </a:rPr>
              <a:t> </a:t>
            </a:r>
          </a:p>
          <a:p>
            <a:pPr marL="0" lvl="0" indent="0" algn="l" rtl="0">
              <a:spcBef>
                <a:spcPts val="0"/>
              </a:spcBef>
              <a:spcAft>
                <a:spcPts val="0"/>
              </a:spcAft>
              <a:buNone/>
            </a:pPr>
            <a:endParaRPr dirty="0"/>
          </a:p>
        </p:txBody>
      </p:sp>
      <p:sp>
        <p:nvSpPr>
          <p:cNvPr id="156" name="Google Shape;15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34772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Here’s one example of how we do that.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At T Rowe, we have a group called Investment &amp; Product Content, which normally spends weeks interviewing people to get their finger on pulse of the markets. They want to know, what are people thinking and talking about? How are people feeling? What the emerging themes and trends?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This is a pretty labor intensive process, and my team is here to make it easier. One way to know what people are talking about is to look at the news. But reading every single news article is also time consuming. We want to organize and synthesize news in a meaningful way.</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r>
              <a:rPr lang="en-US" sz="1200" b="0" i="0" u="none" strike="noStrike" cap="none" dirty="0">
                <a:solidFill>
                  <a:schemeClr val="dk1"/>
                </a:solidFill>
                <a:effectLst/>
                <a:latin typeface="Calibri"/>
                <a:ea typeface="Calibri"/>
                <a:cs typeface="Calibri"/>
                <a:sym typeface="Calibri"/>
              </a:rPr>
              <a:t> </a:t>
            </a:r>
          </a:p>
          <a:p>
            <a:pPr marL="0" lvl="0" indent="0" algn="l" rtl="0">
              <a:spcBef>
                <a:spcPts val="0"/>
              </a:spcBef>
              <a:spcAft>
                <a:spcPts val="0"/>
              </a:spcAft>
              <a:buNone/>
            </a:pPr>
            <a:endParaRPr dirty="0"/>
          </a:p>
        </p:txBody>
      </p:sp>
      <p:sp>
        <p:nvSpPr>
          <p:cNvPr id="156" name="Google Shape;15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14289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vider - 3">
  <p:cSld name="Divider - 3">
    <p:bg>
      <p:bgPr>
        <a:solidFill>
          <a:srgbClr val="FFFFFF"/>
        </a:solidFill>
        <a:effectLst/>
      </p:bgPr>
    </p:bg>
    <p:spTree>
      <p:nvGrpSpPr>
        <p:cNvPr id="1" name="Shape 21"/>
        <p:cNvGrpSpPr/>
        <p:nvPr/>
      </p:nvGrpSpPr>
      <p:grpSpPr>
        <a:xfrm>
          <a:off x="0" y="0"/>
          <a:ext cx="0" cy="0"/>
          <a:chOff x="0" y="0"/>
          <a:chExt cx="0" cy="0"/>
        </a:xfrm>
      </p:grpSpPr>
      <p:pic>
        <p:nvPicPr>
          <p:cNvPr id="22" name="Google Shape;22;p16" descr="A picture containing chart&#10;&#10;Description automatically generated"/>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3" name="Google Shape;23;p16"/>
          <p:cNvSpPr txBox="1">
            <a:spLocks noGrp="1"/>
          </p:cNvSpPr>
          <p:nvPr>
            <p:ph type="ctrTitle"/>
          </p:nvPr>
        </p:nvSpPr>
        <p:spPr>
          <a:xfrm>
            <a:off x="5015880" y="2030016"/>
            <a:ext cx="5592316" cy="1840979"/>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rgbClr val="000000"/>
              </a:buClr>
              <a:buSzPts val="6000"/>
              <a:buFont typeface="Proxima Nova"/>
              <a:buNone/>
              <a:defRPr sz="6000">
                <a:solidFill>
                  <a:srgbClr val="0000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6"/>
          <p:cNvSpPr txBox="1">
            <a:spLocks noGrp="1"/>
          </p:cNvSpPr>
          <p:nvPr>
            <p:ph type="subTitle" idx="1"/>
          </p:nvPr>
        </p:nvSpPr>
        <p:spPr>
          <a:xfrm>
            <a:off x="5111130" y="4190256"/>
            <a:ext cx="5497066" cy="504056"/>
          </a:xfrm>
          <a:prstGeom prst="rect">
            <a:avLst/>
          </a:prstGeom>
          <a:noFill/>
          <a:ln>
            <a:noFill/>
          </a:ln>
        </p:spPr>
        <p:txBody>
          <a:bodyPr spcFirstLastPara="1" wrap="square" lIns="0" tIns="0" rIns="0" bIns="0" anchor="t" anchorCtr="0">
            <a:normAutofit/>
          </a:bodyPr>
          <a:lstStyle>
            <a:lvl1pPr lvl="0" algn="l">
              <a:lnSpc>
                <a:spcPct val="90000"/>
              </a:lnSpc>
              <a:spcBef>
                <a:spcPts val="1000"/>
              </a:spcBef>
              <a:spcAft>
                <a:spcPts val="0"/>
              </a:spcAft>
              <a:buClr>
                <a:srgbClr val="000000"/>
              </a:buClr>
              <a:buSzPts val="2400"/>
              <a:buNone/>
              <a:defRPr sz="2400">
                <a:solidFill>
                  <a:srgbClr val="000000"/>
                </a:solidFill>
              </a:defRPr>
            </a:lvl1pPr>
            <a:lvl2pPr lvl="1" algn="ctr">
              <a:lnSpc>
                <a:spcPct val="90000"/>
              </a:lnSpc>
              <a:spcBef>
                <a:spcPts val="500"/>
              </a:spcBef>
              <a:spcAft>
                <a:spcPts val="0"/>
              </a:spcAft>
              <a:buClr>
                <a:srgbClr val="000000"/>
              </a:buClr>
              <a:buSzPts val="2000"/>
              <a:buNone/>
              <a:defRPr sz="2000"/>
            </a:lvl2pPr>
            <a:lvl3pPr lvl="2" algn="ctr">
              <a:lnSpc>
                <a:spcPct val="90000"/>
              </a:lnSpc>
              <a:spcBef>
                <a:spcPts val="500"/>
              </a:spcBef>
              <a:spcAft>
                <a:spcPts val="0"/>
              </a:spcAft>
              <a:buClr>
                <a:srgbClr val="000000"/>
              </a:buClr>
              <a:buSzPts val="1800"/>
              <a:buNone/>
              <a:defRPr sz="1800"/>
            </a:lvl3pPr>
            <a:lvl4pPr lvl="3" algn="ctr">
              <a:lnSpc>
                <a:spcPct val="90000"/>
              </a:lnSpc>
              <a:spcBef>
                <a:spcPts val="500"/>
              </a:spcBef>
              <a:spcAft>
                <a:spcPts val="0"/>
              </a:spcAft>
              <a:buClr>
                <a:srgbClr val="000000"/>
              </a:buClr>
              <a:buSzPts val="1600"/>
              <a:buNone/>
              <a:defRPr sz="1600"/>
            </a:lvl4pPr>
            <a:lvl5pPr lvl="4" algn="ctr">
              <a:lnSpc>
                <a:spcPct val="90000"/>
              </a:lnSpc>
              <a:spcBef>
                <a:spcPts val="500"/>
              </a:spcBef>
              <a:spcAft>
                <a:spcPts val="0"/>
              </a:spcAft>
              <a:buClr>
                <a:srgbClr val="000000"/>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lumn with Subheads">
  <p:cSld name="Two Column with Subheads">
    <p:bg>
      <p:bgPr>
        <a:solidFill>
          <a:srgbClr val="FFFFFF"/>
        </a:solidFill>
        <a:effectLst/>
      </p:bgPr>
    </p:bg>
    <p:spTree>
      <p:nvGrpSpPr>
        <p:cNvPr id="1" name="Shape 27"/>
        <p:cNvGrpSpPr/>
        <p:nvPr/>
      </p:nvGrpSpPr>
      <p:grpSpPr>
        <a:xfrm>
          <a:off x="0" y="0"/>
          <a:ext cx="0" cy="0"/>
          <a:chOff x="0" y="0"/>
          <a:chExt cx="0" cy="0"/>
        </a:xfrm>
      </p:grpSpPr>
      <p:pic>
        <p:nvPicPr>
          <p:cNvPr id="28" name="Google Shape;28;p18" descr="Shape, rectangle&#10;&#10;Description automatically generated"/>
          <p:cNvPicPr preferRelativeResize="0"/>
          <p:nvPr/>
        </p:nvPicPr>
        <p:blipFill rotWithShape="1">
          <a:blip r:embed="rId2">
            <a:alphaModFix/>
          </a:blip>
          <a:srcRect b="21651"/>
          <a:stretch/>
        </p:blipFill>
        <p:spPr>
          <a:xfrm>
            <a:off x="0" y="0"/>
            <a:ext cx="12192000" cy="5373216"/>
          </a:xfrm>
          <a:prstGeom prst="rect">
            <a:avLst/>
          </a:prstGeom>
          <a:noFill/>
          <a:ln>
            <a:noFill/>
          </a:ln>
        </p:spPr>
      </p:pic>
      <p:sp>
        <p:nvSpPr>
          <p:cNvPr id="29" name="Google Shape;29;p18"/>
          <p:cNvSpPr txBox="1">
            <a:spLocks noGrp="1"/>
          </p:cNvSpPr>
          <p:nvPr>
            <p:ph type="body" idx="1"/>
          </p:nvPr>
        </p:nvSpPr>
        <p:spPr>
          <a:xfrm>
            <a:off x="647700" y="2833116"/>
            <a:ext cx="5354590" cy="523875"/>
          </a:xfrm>
          <a:prstGeom prst="rect">
            <a:avLst/>
          </a:prstGeom>
          <a:noFill/>
          <a:ln>
            <a:noFill/>
          </a:ln>
        </p:spPr>
        <p:txBody>
          <a:bodyPr spcFirstLastPara="1" wrap="square" lIns="0" tIns="0" rIns="0" bIns="0" anchor="ctr" anchorCtr="0">
            <a:normAutofit/>
          </a:bodyPr>
          <a:lstStyle>
            <a:lvl1pPr marL="457200" lvl="0" indent="-228600" algn="l">
              <a:lnSpc>
                <a:spcPct val="90000"/>
              </a:lnSpc>
              <a:spcBef>
                <a:spcPts val="1000"/>
              </a:spcBef>
              <a:spcAft>
                <a:spcPts val="0"/>
              </a:spcAft>
              <a:buClr>
                <a:srgbClr val="00B0F0"/>
              </a:buClr>
              <a:buSzPts val="2400"/>
              <a:buNone/>
              <a:defRPr sz="2400" b="1">
                <a:solidFill>
                  <a:srgbClr val="00B0F0"/>
                </a:solidFill>
              </a:defRPr>
            </a:lvl1pPr>
            <a:lvl2pPr marL="914400" lvl="1" indent="-228600" algn="l">
              <a:lnSpc>
                <a:spcPct val="90000"/>
              </a:lnSpc>
              <a:spcBef>
                <a:spcPts val="500"/>
              </a:spcBef>
              <a:spcAft>
                <a:spcPts val="0"/>
              </a:spcAft>
              <a:buClr>
                <a:srgbClr val="000000"/>
              </a:buClr>
              <a:buSzPts val="2000"/>
              <a:buNone/>
              <a:defRPr sz="2000" b="1"/>
            </a:lvl2pPr>
            <a:lvl3pPr marL="1371600" lvl="2" indent="-228600" algn="l">
              <a:lnSpc>
                <a:spcPct val="90000"/>
              </a:lnSpc>
              <a:spcBef>
                <a:spcPts val="500"/>
              </a:spcBef>
              <a:spcAft>
                <a:spcPts val="0"/>
              </a:spcAft>
              <a:buClr>
                <a:srgbClr val="000000"/>
              </a:buClr>
              <a:buSzPts val="1800"/>
              <a:buNone/>
              <a:defRPr sz="1800" b="1"/>
            </a:lvl3pPr>
            <a:lvl4pPr marL="1828800" lvl="3" indent="-228600" algn="l">
              <a:lnSpc>
                <a:spcPct val="90000"/>
              </a:lnSpc>
              <a:spcBef>
                <a:spcPts val="500"/>
              </a:spcBef>
              <a:spcAft>
                <a:spcPts val="0"/>
              </a:spcAft>
              <a:buClr>
                <a:srgbClr val="000000"/>
              </a:buClr>
              <a:buSzPts val="1600"/>
              <a:buNone/>
              <a:defRPr sz="1600" b="1"/>
            </a:lvl4pPr>
            <a:lvl5pPr marL="2286000" lvl="4" indent="-228600" algn="l">
              <a:lnSpc>
                <a:spcPct val="90000"/>
              </a:lnSpc>
              <a:spcBef>
                <a:spcPts val="500"/>
              </a:spcBef>
              <a:spcAft>
                <a:spcPts val="0"/>
              </a:spcAft>
              <a:buClr>
                <a:srgbClr val="000000"/>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0" name="Google Shape;30;p18"/>
          <p:cNvSpPr txBox="1">
            <a:spLocks noGrp="1"/>
          </p:cNvSpPr>
          <p:nvPr>
            <p:ph type="body" idx="2"/>
          </p:nvPr>
        </p:nvSpPr>
        <p:spPr>
          <a:xfrm>
            <a:off x="647700" y="3501007"/>
            <a:ext cx="5354590" cy="2808313"/>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18"/>
          <p:cNvSpPr txBox="1">
            <a:spLocks noGrp="1"/>
          </p:cNvSpPr>
          <p:nvPr>
            <p:ph type="body" idx="3"/>
          </p:nvPr>
        </p:nvSpPr>
        <p:spPr>
          <a:xfrm>
            <a:off x="6189708" y="2833116"/>
            <a:ext cx="5354589" cy="523876"/>
          </a:xfrm>
          <a:prstGeom prst="rect">
            <a:avLst/>
          </a:prstGeom>
          <a:noFill/>
          <a:ln>
            <a:noFill/>
          </a:ln>
        </p:spPr>
        <p:txBody>
          <a:bodyPr spcFirstLastPara="1" wrap="square" lIns="0" tIns="0" rIns="0" bIns="0" anchor="ctr" anchorCtr="0">
            <a:normAutofit/>
          </a:bodyPr>
          <a:lstStyle>
            <a:lvl1pPr marL="457200" lvl="0" indent="-228600" algn="l">
              <a:lnSpc>
                <a:spcPct val="90000"/>
              </a:lnSpc>
              <a:spcBef>
                <a:spcPts val="1000"/>
              </a:spcBef>
              <a:spcAft>
                <a:spcPts val="0"/>
              </a:spcAft>
              <a:buClr>
                <a:srgbClr val="00B0F0"/>
              </a:buClr>
              <a:buSzPts val="2400"/>
              <a:buNone/>
              <a:defRPr sz="2400" b="1">
                <a:solidFill>
                  <a:srgbClr val="00B0F0"/>
                </a:solidFill>
              </a:defRPr>
            </a:lvl1pPr>
            <a:lvl2pPr marL="914400" lvl="1" indent="-228600" algn="l">
              <a:lnSpc>
                <a:spcPct val="90000"/>
              </a:lnSpc>
              <a:spcBef>
                <a:spcPts val="500"/>
              </a:spcBef>
              <a:spcAft>
                <a:spcPts val="0"/>
              </a:spcAft>
              <a:buClr>
                <a:srgbClr val="000000"/>
              </a:buClr>
              <a:buSzPts val="2000"/>
              <a:buNone/>
              <a:defRPr sz="2000" b="1"/>
            </a:lvl2pPr>
            <a:lvl3pPr marL="1371600" lvl="2" indent="-228600" algn="l">
              <a:lnSpc>
                <a:spcPct val="90000"/>
              </a:lnSpc>
              <a:spcBef>
                <a:spcPts val="500"/>
              </a:spcBef>
              <a:spcAft>
                <a:spcPts val="0"/>
              </a:spcAft>
              <a:buClr>
                <a:srgbClr val="000000"/>
              </a:buClr>
              <a:buSzPts val="1800"/>
              <a:buNone/>
              <a:defRPr sz="1800" b="1"/>
            </a:lvl3pPr>
            <a:lvl4pPr marL="1828800" lvl="3" indent="-228600" algn="l">
              <a:lnSpc>
                <a:spcPct val="90000"/>
              </a:lnSpc>
              <a:spcBef>
                <a:spcPts val="500"/>
              </a:spcBef>
              <a:spcAft>
                <a:spcPts val="0"/>
              </a:spcAft>
              <a:buClr>
                <a:srgbClr val="000000"/>
              </a:buClr>
              <a:buSzPts val="1600"/>
              <a:buNone/>
              <a:defRPr sz="1600" b="1"/>
            </a:lvl4pPr>
            <a:lvl5pPr marL="2286000" lvl="4" indent="-228600" algn="l">
              <a:lnSpc>
                <a:spcPct val="90000"/>
              </a:lnSpc>
              <a:spcBef>
                <a:spcPts val="500"/>
              </a:spcBef>
              <a:spcAft>
                <a:spcPts val="0"/>
              </a:spcAft>
              <a:buClr>
                <a:srgbClr val="000000"/>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2" name="Google Shape;32;p18"/>
          <p:cNvSpPr txBox="1">
            <a:spLocks noGrp="1"/>
          </p:cNvSpPr>
          <p:nvPr>
            <p:ph type="body" idx="4"/>
          </p:nvPr>
        </p:nvSpPr>
        <p:spPr>
          <a:xfrm>
            <a:off x="6189708" y="3501008"/>
            <a:ext cx="5354590" cy="2808312"/>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8"/>
          <p:cNvSpPr txBox="1">
            <a:spLocks noGrp="1"/>
          </p:cNvSpPr>
          <p:nvPr>
            <p:ph type="title"/>
          </p:nvPr>
        </p:nvSpPr>
        <p:spPr>
          <a:xfrm>
            <a:off x="647701" y="1353109"/>
            <a:ext cx="10896596" cy="1333499"/>
          </a:xfrm>
          <a:prstGeom prst="rect">
            <a:avLst/>
          </a:prstGeom>
          <a:noFill/>
          <a:ln>
            <a:noFill/>
          </a:ln>
        </p:spPr>
        <p:txBody>
          <a:bodyPr spcFirstLastPara="1" wrap="square" lIns="0" tIns="0" rIns="0" bIns="0" anchor="ctr" anchorCtr="0">
            <a:normAutofit/>
          </a:bodyPr>
          <a:lstStyle>
            <a:lvl1pPr lvl="0" algn="ctr">
              <a:lnSpc>
                <a:spcPct val="90000"/>
              </a:lnSpc>
              <a:spcBef>
                <a:spcPts val="0"/>
              </a:spcBef>
              <a:spcAft>
                <a:spcPts val="0"/>
              </a:spcAft>
              <a:buClr>
                <a:srgbClr val="0000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with Chart- Right" type="objTx">
  <p:cSld name="OBJECT_WITH_CAPTION_TEXT">
    <p:bg>
      <p:bgPr>
        <a:solidFill>
          <a:srgbClr val="FFFFFF"/>
        </a:solidFill>
        <a:effectLst/>
      </p:bgPr>
    </p:bg>
    <p:spTree>
      <p:nvGrpSpPr>
        <p:cNvPr id="1" name="Shape 34"/>
        <p:cNvGrpSpPr/>
        <p:nvPr/>
      </p:nvGrpSpPr>
      <p:grpSpPr>
        <a:xfrm>
          <a:off x="0" y="0"/>
          <a:ext cx="0" cy="0"/>
          <a:chOff x="0" y="0"/>
          <a:chExt cx="0" cy="0"/>
        </a:xfrm>
      </p:grpSpPr>
      <p:pic>
        <p:nvPicPr>
          <p:cNvPr id="35" name="Google Shape;35;p19" descr="Shape, rectangle&#10;&#10;Description automatically generated"/>
          <p:cNvPicPr preferRelativeResize="0"/>
          <p:nvPr/>
        </p:nvPicPr>
        <p:blipFill rotWithShape="1">
          <a:blip r:embed="rId2">
            <a:alphaModFix/>
          </a:blip>
          <a:srcRect b="80556"/>
          <a:stretch/>
        </p:blipFill>
        <p:spPr>
          <a:xfrm>
            <a:off x="0" y="0"/>
            <a:ext cx="12192000" cy="1333500"/>
          </a:xfrm>
          <a:prstGeom prst="rect">
            <a:avLst/>
          </a:prstGeom>
          <a:noFill/>
          <a:ln>
            <a:noFill/>
          </a:ln>
        </p:spPr>
      </p:pic>
      <p:sp>
        <p:nvSpPr>
          <p:cNvPr id="36" name="Google Shape;36;p19"/>
          <p:cNvSpPr txBox="1">
            <a:spLocks noGrp="1"/>
          </p:cNvSpPr>
          <p:nvPr>
            <p:ph type="title"/>
          </p:nvPr>
        </p:nvSpPr>
        <p:spPr>
          <a:xfrm>
            <a:off x="647700" y="1458094"/>
            <a:ext cx="4533900" cy="1333500"/>
          </a:xfrm>
          <a:prstGeom prst="rect">
            <a:avLst/>
          </a:prstGeom>
          <a:noFill/>
          <a:ln>
            <a:noFill/>
          </a:ln>
        </p:spPr>
        <p:txBody>
          <a:bodyPr spcFirstLastPara="1" wrap="square" lIns="0" tIns="0" rIns="0" bIns="0" anchor="t" anchorCtr="0">
            <a:normAutofit/>
          </a:bodyPr>
          <a:lstStyle>
            <a:lvl1pPr lvl="0" algn="ctr">
              <a:lnSpc>
                <a:spcPct val="90000"/>
              </a:lnSpc>
              <a:spcBef>
                <a:spcPts val="0"/>
              </a:spcBef>
              <a:spcAft>
                <a:spcPts val="0"/>
              </a:spcAft>
              <a:buClr>
                <a:srgbClr val="000000"/>
              </a:buClr>
              <a:buSzPts val="3200"/>
              <a:buFont typeface="Proxima Nova"/>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19"/>
          <p:cNvSpPr txBox="1">
            <a:spLocks noGrp="1"/>
          </p:cNvSpPr>
          <p:nvPr>
            <p:ph type="body" idx="1"/>
          </p:nvPr>
        </p:nvSpPr>
        <p:spPr>
          <a:xfrm>
            <a:off x="5600700" y="1458095"/>
            <a:ext cx="5943598" cy="4923234"/>
          </a:xfrm>
          <a:prstGeom prst="rect">
            <a:avLst/>
          </a:prstGeom>
          <a:noFill/>
          <a:ln>
            <a:noFill/>
          </a:ln>
        </p:spPr>
        <p:txBody>
          <a:bodyPr spcFirstLastPara="1" wrap="square" lIns="0" tIns="0" rIns="0" bIns="0" anchor="t" anchorCtr="0">
            <a:normAutofit/>
          </a:bodyPr>
          <a:lstStyle>
            <a:lvl1pPr marL="457200" lvl="0" indent="-431800" algn="l">
              <a:lnSpc>
                <a:spcPct val="90000"/>
              </a:lnSpc>
              <a:spcBef>
                <a:spcPts val="1000"/>
              </a:spcBef>
              <a:spcAft>
                <a:spcPts val="0"/>
              </a:spcAft>
              <a:buClr>
                <a:srgbClr val="000000"/>
              </a:buClr>
              <a:buSzPts val="3200"/>
              <a:buChar char="•"/>
              <a:defRPr sz="3200"/>
            </a:lvl1pPr>
            <a:lvl2pPr marL="914400" lvl="1" indent="-406400" algn="l">
              <a:lnSpc>
                <a:spcPct val="90000"/>
              </a:lnSpc>
              <a:spcBef>
                <a:spcPts val="500"/>
              </a:spcBef>
              <a:spcAft>
                <a:spcPts val="0"/>
              </a:spcAft>
              <a:buClr>
                <a:srgbClr val="000000"/>
              </a:buClr>
              <a:buSzPts val="2800"/>
              <a:buChar char="•"/>
              <a:defRPr sz="2800"/>
            </a:lvl2pPr>
            <a:lvl3pPr marL="1371600" lvl="2" indent="-381000" algn="l">
              <a:lnSpc>
                <a:spcPct val="90000"/>
              </a:lnSpc>
              <a:spcBef>
                <a:spcPts val="500"/>
              </a:spcBef>
              <a:spcAft>
                <a:spcPts val="0"/>
              </a:spcAft>
              <a:buClr>
                <a:srgbClr val="000000"/>
              </a:buClr>
              <a:buSzPts val="2400"/>
              <a:buChar char="•"/>
              <a:defRPr sz="2400"/>
            </a:lvl3pPr>
            <a:lvl4pPr marL="1828800" lvl="3" indent="-355600" algn="l">
              <a:lnSpc>
                <a:spcPct val="90000"/>
              </a:lnSpc>
              <a:spcBef>
                <a:spcPts val="500"/>
              </a:spcBef>
              <a:spcAft>
                <a:spcPts val="0"/>
              </a:spcAft>
              <a:buClr>
                <a:srgbClr val="000000"/>
              </a:buClr>
              <a:buSzPts val="2000"/>
              <a:buChar char="•"/>
              <a:defRPr sz="2000"/>
            </a:lvl4pPr>
            <a:lvl5pPr marL="2286000" lvl="4" indent="-355600" algn="l">
              <a:lnSpc>
                <a:spcPct val="90000"/>
              </a:lnSpc>
              <a:spcBef>
                <a:spcPts val="500"/>
              </a:spcBef>
              <a:spcAft>
                <a:spcPts val="0"/>
              </a:spcAft>
              <a:buClr>
                <a:srgbClr val="000000"/>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38" name="Google Shape;38;p19"/>
          <p:cNvSpPr txBox="1">
            <a:spLocks noGrp="1"/>
          </p:cNvSpPr>
          <p:nvPr>
            <p:ph type="body" idx="2"/>
          </p:nvPr>
        </p:nvSpPr>
        <p:spPr>
          <a:xfrm>
            <a:off x="647701" y="2924944"/>
            <a:ext cx="4533899" cy="3559605"/>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rgbClr val="000000"/>
              </a:buClr>
              <a:buSzPts val="1600"/>
              <a:buNone/>
              <a:defRPr sz="1600"/>
            </a:lvl1pPr>
            <a:lvl2pPr marL="914400" lvl="1" indent="-228600" algn="l">
              <a:lnSpc>
                <a:spcPct val="90000"/>
              </a:lnSpc>
              <a:spcBef>
                <a:spcPts val="500"/>
              </a:spcBef>
              <a:spcAft>
                <a:spcPts val="0"/>
              </a:spcAft>
              <a:buClr>
                <a:srgbClr val="000000"/>
              </a:buClr>
              <a:buSzPts val="1400"/>
              <a:buNone/>
              <a:defRPr sz="1400"/>
            </a:lvl2pPr>
            <a:lvl3pPr marL="1371600" lvl="2" indent="-228600" algn="l">
              <a:lnSpc>
                <a:spcPct val="90000"/>
              </a:lnSpc>
              <a:spcBef>
                <a:spcPts val="500"/>
              </a:spcBef>
              <a:spcAft>
                <a:spcPts val="0"/>
              </a:spcAft>
              <a:buClr>
                <a:srgbClr val="000000"/>
              </a:buClr>
              <a:buSzPts val="1200"/>
              <a:buNone/>
              <a:defRPr sz="1200"/>
            </a:lvl3pPr>
            <a:lvl4pPr marL="1828800" lvl="3" indent="-228600" algn="l">
              <a:lnSpc>
                <a:spcPct val="90000"/>
              </a:lnSpc>
              <a:spcBef>
                <a:spcPts val="500"/>
              </a:spcBef>
              <a:spcAft>
                <a:spcPts val="0"/>
              </a:spcAft>
              <a:buClr>
                <a:srgbClr val="000000"/>
              </a:buClr>
              <a:buSzPts val="1000"/>
              <a:buNone/>
              <a:defRPr sz="1000"/>
            </a:lvl4pPr>
            <a:lvl5pPr marL="2286000" lvl="4" indent="-228600" algn="l">
              <a:lnSpc>
                <a:spcPct val="90000"/>
              </a:lnSpc>
              <a:spcBef>
                <a:spcPts val="500"/>
              </a:spcBef>
              <a:spcAft>
                <a:spcPts val="0"/>
              </a:spcAft>
              <a:buClr>
                <a:srgbClr val="000000"/>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icture - Right">
  <p:cSld name="Picture - Right">
    <p:bg>
      <p:bgPr>
        <a:solidFill>
          <a:srgbClr val="FFFFFF"/>
        </a:solidFill>
        <a:effectLst/>
      </p:bgPr>
    </p:bg>
    <p:spTree>
      <p:nvGrpSpPr>
        <p:cNvPr id="1" name="Shape 39"/>
        <p:cNvGrpSpPr/>
        <p:nvPr/>
      </p:nvGrpSpPr>
      <p:grpSpPr>
        <a:xfrm>
          <a:off x="0" y="0"/>
          <a:ext cx="0" cy="0"/>
          <a:chOff x="0" y="0"/>
          <a:chExt cx="0" cy="0"/>
        </a:xfrm>
      </p:grpSpPr>
      <p:sp>
        <p:nvSpPr>
          <p:cNvPr id="40" name="Google Shape;40;p20"/>
          <p:cNvSpPr>
            <a:spLocks noGrp="1"/>
          </p:cNvSpPr>
          <p:nvPr>
            <p:ph type="pic" idx="2"/>
          </p:nvPr>
        </p:nvSpPr>
        <p:spPr>
          <a:xfrm>
            <a:off x="5600700" y="1575555"/>
            <a:ext cx="5943599" cy="4733765"/>
          </a:xfrm>
          <a:prstGeom prst="rect">
            <a:avLst/>
          </a:prstGeom>
          <a:noFill/>
          <a:ln>
            <a:noFill/>
          </a:ln>
        </p:spPr>
      </p:sp>
      <p:sp>
        <p:nvSpPr>
          <p:cNvPr id="41" name="Google Shape;41;p20"/>
          <p:cNvSpPr txBox="1">
            <a:spLocks noGrp="1"/>
          </p:cNvSpPr>
          <p:nvPr>
            <p:ph type="title"/>
          </p:nvPr>
        </p:nvSpPr>
        <p:spPr>
          <a:xfrm>
            <a:off x="647701" y="1575555"/>
            <a:ext cx="4533899" cy="1333500"/>
          </a:xfrm>
          <a:prstGeom prst="rect">
            <a:avLst/>
          </a:prstGeom>
          <a:noFill/>
          <a:ln>
            <a:noFill/>
          </a:ln>
        </p:spPr>
        <p:txBody>
          <a:bodyPr spcFirstLastPara="1" wrap="square" lIns="0" tIns="0" rIns="0" bIns="0" anchor="t" anchorCtr="0">
            <a:normAutofit/>
          </a:bodyPr>
          <a:lstStyle>
            <a:lvl1pPr lvl="0" algn="ctr">
              <a:lnSpc>
                <a:spcPct val="90000"/>
              </a:lnSpc>
              <a:spcBef>
                <a:spcPts val="0"/>
              </a:spcBef>
              <a:spcAft>
                <a:spcPts val="0"/>
              </a:spcAft>
              <a:buClr>
                <a:srgbClr val="000000"/>
              </a:buClr>
              <a:buSzPts val="3200"/>
              <a:buFont typeface="Proxima Nova"/>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0"/>
          <p:cNvSpPr txBox="1">
            <a:spLocks noGrp="1"/>
          </p:cNvSpPr>
          <p:nvPr>
            <p:ph type="body" idx="1"/>
          </p:nvPr>
        </p:nvSpPr>
        <p:spPr>
          <a:xfrm>
            <a:off x="647701" y="3042405"/>
            <a:ext cx="4533899" cy="3266915"/>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rgbClr val="000000"/>
              </a:buClr>
              <a:buSzPts val="1600"/>
              <a:buNone/>
              <a:defRPr sz="1600"/>
            </a:lvl1pPr>
            <a:lvl2pPr marL="914400" lvl="1" indent="-228600" algn="l">
              <a:lnSpc>
                <a:spcPct val="90000"/>
              </a:lnSpc>
              <a:spcBef>
                <a:spcPts val="500"/>
              </a:spcBef>
              <a:spcAft>
                <a:spcPts val="0"/>
              </a:spcAft>
              <a:buClr>
                <a:srgbClr val="000000"/>
              </a:buClr>
              <a:buSzPts val="1400"/>
              <a:buNone/>
              <a:defRPr sz="1400"/>
            </a:lvl2pPr>
            <a:lvl3pPr marL="1371600" lvl="2" indent="-228600" algn="l">
              <a:lnSpc>
                <a:spcPct val="90000"/>
              </a:lnSpc>
              <a:spcBef>
                <a:spcPts val="500"/>
              </a:spcBef>
              <a:spcAft>
                <a:spcPts val="0"/>
              </a:spcAft>
              <a:buClr>
                <a:srgbClr val="000000"/>
              </a:buClr>
              <a:buSzPts val="1200"/>
              <a:buNone/>
              <a:defRPr sz="1200"/>
            </a:lvl3pPr>
            <a:lvl4pPr marL="1828800" lvl="3" indent="-228600" algn="l">
              <a:lnSpc>
                <a:spcPct val="90000"/>
              </a:lnSpc>
              <a:spcBef>
                <a:spcPts val="500"/>
              </a:spcBef>
              <a:spcAft>
                <a:spcPts val="0"/>
              </a:spcAft>
              <a:buClr>
                <a:srgbClr val="000000"/>
              </a:buClr>
              <a:buSzPts val="1000"/>
              <a:buNone/>
              <a:defRPr sz="1000"/>
            </a:lvl4pPr>
            <a:lvl5pPr marL="2286000" lvl="4" indent="-228600" algn="l">
              <a:lnSpc>
                <a:spcPct val="90000"/>
              </a:lnSpc>
              <a:spcBef>
                <a:spcPts val="500"/>
              </a:spcBef>
              <a:spcAft>
                <a:spcPts val="0"/>
              </a:spcAft>
              <a:buClr>
                <a:srgbClr val="000000"/>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pic>
        <p:nvPicPr>
          <p:cNvPr id="43" name="Google Shape;43;p20" descr="Shape, rectangle&#10;&#10;Description automatically generated"/>
          <p:cNvPicPr preferRelativeResize="0"/>
          <p:nvPr/>
        </p:nvPicPr>
        <p:blipFill rotWithShape="1">
          <a:blip r:embed="rId2">
            <a:alphaModFix/>
          </a:blip>
          <a:srcRect b="80556"/>
          <a:stretch/>
        </p:blipFill>
        <p:spPr>
          <a:xfrm>
            <a:off x="0" y="0"/>
            <a:ext cx="12192000" cy="1333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p:cSld name="Title and Content">
    <p:bg>
      <p:bgPr>
        <a:solidFill>
          <a:srgbClr val="FFFFFF"/>
        </a:solidFill>
        <a:effectLst/>
      </p:bgPr>
    </p:bg>
    <p:spTree>
      <p:nvGrpSpPr>
        <p:cNvPr id="1" name="Shape 97"/>
        <p:cNvGrpSpPr/>
        <p:nvPr/>
      </p:nvGrpSpPr>
      <p:grpSpPr>
        <a:xfrm>
          <a:off x="0" y="0"/>
          <a:ext cx="0" cy="0"/>
          <a:chOff x="0" y="0"/>
          <a:chExt cx="0" cy="0"/>
        </a:xfrm>
      </p:grpSpPr>
      <p:pic>
        <p:nvPicPr>
          <p:cNvPr id="98" name="Google Shape;98;p26" descr="Shape, rectangle&#10;&#10;Description automatically generated"/>
          <p:cNvPicPr preferRelativeResize="0"/>
          <p:nvPr/>
        </p:nvPicPr>
        <p:blipFill rotWithShape="1">
          <a:blip r:embed="rId2">
            <a:alphaModFix/>
          </a:blip>
          <a:srcRect b="21651"/>
          <a:stretch/>
        </p:blipFill>
        <p:spPr>
          <a:xfrm>
            <a:off x="0" y="0"/>
            <a:ext cx="12192000" cy="5373216"/>
          </a:xfrm>
          <a:prstGeom prst="rect">
            <a:avLst/>
          </a:prstGeom>
          <a:noFill/>
          <a:ln>
            <a:noFill/>
          </a:ln>
        </p:spPr>
      </p:pic>
      <p:sp>
        <p:nvSpPr>
          <p:cNvPr id="99" name="Google Shape;99;p26"/>
          <p:cNvSpPr txBox="1">
            <a:spLocks noGrp="1"/>
          </p:cNvSpPr>
          <p:nvPr>
            <p:ph type="title"/>
          </p:nvPr>
        </p:nvSpPr>
        <p:spPr>
          <a:xfrm>
            <a:off x="647700" y="1353109"/>
            <a:ext cx="10896600" cy="1333499"/>
          </a:xfrm>
          <a:prstGeom prst="rect">
            <a:avLst/>
          </a:prstGeom>
          <a:noFill/>
          <a:ln>
            <a:noFill/>
          </a:ln>
        </p:spPr>
        <p:txBody>
          <a:bodyPr spcFirstLastPara="1" wrap="square" lIns="0" tIns="0" rIns="0" bIns="0" anchor="ctr" anchorCtr="0">
            <a:normAutofit/>
          </a:bodyPr>
          <a:lstStyle>
            <a:lvl1pPr lvl="0" algn="ctr">
              <a:lnSpc>
                <a:spcPct val="90000"/>
              </a:lnSpc>
              <a:spcBef>
                <a:spcPts val="0"/>
              </a:spcBef>
              <a:spcAft>
                <a:spcPts val="0"/>
              </a:spcAft>
              <a:buClr>
                <a:srgbClr val="0000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26"/>
          <p:cNvSpPr txBox="1">
            <a:spLocks noGrp="1"/>
          </p:cNvSpPr>
          <p:nvPr>
            <p:ph type="body" idx="1"/>
          </p:nvPr>
        </p:nvSpPr>
        <p:spPr>
          <a:xfrm>
            <a:off x="647700" y="2852936"/>
            <a:ext cx="10896600" cy="3622711"/>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
  <p:cSld name="Two Column">
    <p:bg>
      <p:bgPr>
        <a:solidFill>
          <a:srgbClr val="FFFFFF"/>
        </a:solidFill>
        <a:effectLst/>
      </p:bgPr>
    </p:bg>
    <p:spTree>
      <p:nvGrpSpPr>
        <p:cNvPr id="1" name="Shape 101"/>
        <p:cNvGrpSpPr/>
        <p:nvPr/>
      </p:nvGrpSpPr>
      <p:grpSpPr>
        <a:xfrm>
          <a:off x="0" y="0"/>
          <a:ext cx="0" cy="0"/>
          <a:chOff x="0" y="0"/>
          <a:chExt cx="0" cy="0"/>
        </a:xfrm>
      </p:grpSpPr>
      <p:pic>
        <p:nvPicPr>
          <p:cNvPr id="102" name="Google Shape;102;p27" descr="Shape, rectangle&#10;&#10;Description automatically generated"/>
          <p:cNvPicPr preferRelativeResize="0"/>
          <p:nvPr/>
        </p:nvPicPr>
        <p:blipFill rotWithShape="1">
          <a:blip r:embed="rId2">
            <a:alphaModFix/>
          </a:blip>
          <a:srcRect b="21651"/>
          <a:stretch/>
        </p:blipFill>
        <p:spPr>
          <a:xfrm>
            <a:off x="0" y="0"/>
            <a:ext cx="12192000" cy="5373216"/>
          </a:xfrm>
          <a:prstGeom prst="rect">
            <a:avLst/>
          </a:prstGeom>
          <a:noFill/>
          <a:ln>
            <a:noFill/>
          </a:ln>
        </p:spPr>
      </p:pic>
      <p:sp>
        <p:nvSpPr>
          <p:cNvPr id="103" name="Google Shape;103;p27"/>
          <p:cNvSpPr txBox="1">
            <a:spLocks noGrp="1"/>
          </p:cNvSpPr>
          <p:nvPr>
            <p:ph type="body" idx="1"/>
          </p:nvPr>
        </p:nvSpPr>
        <p:spPr>
          <a:xfrm>
            <a:off x="6189714" y="2852936"/>
            <a:ext cx="5354586" cy="3752057"/>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27"/>
          <p:cNvSpPr txBox="1">
            <a:spLocks noGrp="1"/>
          </p:cNvSpPr>
          <p:nvPr>
            <p:ph type="body" idx="2"/>
          </p:nvPr>
        </p:nvSpPr>
        <p:spPr>
          <a:xfrm>
            <a:off x="647701" y="2852937"/>
            <a:ext cx="5354586" cy="3752057"/>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5" name="Google Shape;105;p27"/>
          <p:cNvSpPr txBox="1">
            <a:spLocks noGrp="1"/>
          </p:cNvSpPr>
          <p:nvPr>
            <p:ph type="title"/>
          </p:nvPr>
        </p:nvSpPr>
        <p:spPr>
          <a:xfrm>
            <a:off x="647700" y="1353109"/>
            <a:ext cx="10896600" cy="1333499"/>
          </a:xfrm>
          <a:prstGeom prst="rect">
            <a:avLst/>
          </a:prstGeom>
          <a:noFill/>
          <a:ln>
            <a:noFill/>
          </a:ln>
        </p:spPr>
        <p:txBody>
          <a:bodyPr spcFirstLastPara="1" wrap="square" lIns="0" tIns="0" rIns="0" bIns="0" anchor="ctr" anchorCtr="0">
            <a:normAutofit/>
          </a:bodyPr>
          <a:lstStyle>
            <a:lvl1pPr lvl="0" algn="ctr">
              <a:lnSpc>
                <a:spcPct val="90000"/>
              </a:lnSpc>
              <a:spcBef>
                <a:spcPts val="0"/>
              </a:spcBef>
              <a:spcAft>
                <a:spcPts val="0"/>
              </a:spcAft>
              <a:buClr>
                <a:srgbClr val="0000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
  <p:cSld name="Three Column">
    <p:bg>
      <p:bgPr>
        <a:solidFill>
          <a:srgbClr val="FFFFFF"/>
        </a:solidFill>
        <a:effectLst/>
      </p:bgPr>
    </p:bg>
    <p:spTree>
      <p:nvGrpSpPr>
        <p:cNvPr id="1" name="Shape 106"/>
        <p:cNvGrpSpPr/>
        <p:nvPr/>
      </p:nvGrpSpPr>
      <p:grpSpPr>
        <a:xfrm>
          <a:off x="0" y="0"/>
          <a:ext cx="0" cy="0"/>
          <a:chOff x="0" y="0"/>
          <a:chExt cx="0" cy="0"/>
        </a:xfrm>
      </p:grpSpPr>
      <p:pic>
        <p:nvPicPr>
          <p:cNvPr id="107" name="Google Shape;107;p28" descr="Shape, rectangle&#10;&#10;Description automatically generated"/>
          <p:cNvPicPr preferRelativeResize="0"/>
          <p:nvPr/>
        </p:nvPicPr>
        <p:blipFill rotWithShape="1">
          <a:blip r:embed="rId2">
            <a:alphaModFix/>
          </a:blip>
          <a:srcRect b="21651"/>
          <a:stretch/>
        </p:blipFill>
        <p:spPr>
          <a:xfrm>
            <a:off x="0" y="0"/>
            <a:ext cx="12192000" cy="5373216"/>
          </a:xfrm>
          <a:prstGeom prst="rect">
            <a:avLst/>
          </a:prstGeom>
          <a:noFill/>
          <a:ln>
            <a:noFill/>
          </a:ln>
        </p:spPr>
      </p:pic>
      <p:sp>
        <p:nvSpPr>
          <p:cNvPr id="108" name="Google Shape;108;p28"/>
          <p:cNvSpPr txBox="1">
            <a:spLocks noGrp="1"/>
          </p:cNvSpPr>
          <p:nvPr>
            <p:ph type="body" idx="1"/>
          </p:nvPr>
        </p:nvSpPr>
        <p:spPr>
          <a:xfrm>
            <a:off x="4386907" y="2852935"/>
            <a:ext cx="3432075" cy="3528392"/>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28"/>
          <p:cNvSpPr txBox="1">
            <a:spLocks noGrp="1"/>
          </p:cNvSpPr>
          <p:nvPr>
            <p:ph type="body" idx="2"/>
          </p:nvPr>
        </p:nvSpPr>
        <p:spPr>
          <a:xfrm>
            <a:off x="767408" y="2852936"/>
            <a:ext cx="3432075" cy="3528392"/>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28"/>
          <p:cNvSpPr txBox="1">
            <a:spLocks noGrp="1"/>
          </p:cNvSpPr>
          <p:nvPr>
            <p:ph type="body" idx="3"/>
          </p:nvPr>
        </p:nvSpPr>
        <p:spPr>
          <a:xfrm>
            <a:off x="8014690" y="2852935"/>
            <a:ext cx="3432076" cy="3528392"/>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28"/>
          <p:cNvSpPr txBox="1">
            <a:spLocks noGrp="1"/>
          </p:cNvSpPr>
          <p:nvPr>
            <p:ph type="title"/>
          </p:nvPr>
        </p:nvSpPr>
        <p:spPr>
          <a:xfrm>
            <a:off x="756321" y="1353109"/>
            <a:ext cx="10679359" cy="1333499"/>
          </a:xfrm>
          <a:prstGeom prst="rect">
            <a:avLst/>
          </a:prstGeom>
          <a:noFill/>
          <a:ln>
            <a:noFill/>
          </a:ln>
        </p:spPr>
        <p:txBody>
          <a:bodyPr spcFirstLastPara="1" wrap="square" lIns="0" tIns="0" rIns="0" bIns="0" anchor="ctr" anchorCtr="0">
            <a:normAutofit/>
          </a:bodyPr>
          <a:lstStyle>
            <a:lvl1pPr lvl="0" algn="ctr">
              <a:lnSpc>
                <a:spcPct val="90000"/>
              </a:lnSpc>
              <a:spcBef>
                <a:spcPts val="0"/>
              </a:spcBef>
              <a:spcAft>
                <a:spcPts val="0"/>
              </a:spcAft>
              <a:buClr>
                <a:srgbClr val="0000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 with Subheads">
  <p:cSld name="Three Column with Subheads">
    <p:bg>
      <p:bgPr>
        <a:solidFill>
          <a:srgbClr val="FFFFFF"/>
        </a:solidFill>
        <a:effectLst/>
      </p:bgPr>
    </p:bg>
    <p:spTree>
      <p:nvGrpSpPr>
        <p:cNvPr id="1" name="Shape 112"/>
        <p:cNvGrpSpPr/>
        <p:nvPr/>
      </p:nvGrpSpPr>
      <p:grpSpPr>
        <a:xfrm>
          <a:off x="0" y="0"/>
          <a:ext cx="0" cy="0"/>
          <a:chOff x="0" y="0"/>
          <a:chExt cx="0" cy="0"/>
        </a:xfrm>
      </p:grpSpPr>
      <p:pic>
        <p:nvPicPr>
          <p:cNvPr id="113" name="Google Shape;113;p29" descr="Shape, rectangle&#10;&#10;Description automatically generated"/>
          <p:cNvPicPr preferRelativeResize="0"/>
          <p:nvPr/>
        </p:nvPicPr>
        <p:blipFill rotWithShape="1">
          <a:blip r:embed="rId2">
            <a:alphaModFix/>
          </a:blip>
          <a:srcRect b="21651"/>
          <a:stretch/>
        </p:blipFill>
        <p:spPr>
          <a:xfrm>
            <a:off x="0" y="0"/>
            <a:ext cx="12192000" cy="5373216"/>
          </a:xfrm>
          <a:prstGeom prst="rect">
            <a:avLst/>
          </a:prstGeom>
          <a:noFill/>
          <a:ln>
            <a:noFill/>
          </a:ln>
        </p:spPr>
      </p:pic>
      <p:sp>
        <p:nvSpPr>
          <p:cNvPr id="114" name="Google Shape;114;p29"/>
          <p:cNvSpPr txBox="1">
            <a:spLocks noGrp="1"/>
          </p:cNvSpPr>
          <p:nvPr>
            <p:ph type="body" idx="1"/>
          </p:nvPr>
        </p:nvSpPr>
        <p:spPr>
          <a:xfrm>
            <a:off x="749864" y="2761109"/>
            <a:ext cx="3432076" cy="523875"/>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rgbClr val="000000"/>
              </a:buClr>
              <a:buSzPts val="2000"/>
              <a:buNone/>
              <a:defRPr sz="2000" b="1"/>
            </a:lvl1pPr>
            <a:lvl2pPr marL="914400" lvl="1" indent="-228600" algn="l">
              <a:lnSpc>
                <a:spcPct val="90000"/>
              </a:lnSpc>
              <a:spcBef>
                <a:spcPts val="500"/>
              </a:spcBef>
              <a:spcAft>
                <a:spcPts val="0"/>
              </a:spcAft>
              <a:buClr>
                <a:srgbClr val="000000"/>
              </a:buClr>
              <a:buSzPts val="2000"/>
              <a:buNone/>
              <a:defRPr sz="2000" b="1"/>
            </a:lvl2pPr>
            <a:lvl3pPr marL="1371600" lvl="2" indent="-228600" algn="l">
              <a:lnSpc>
                <a:spcPct val="90000"/>
              </a:lnSpc>
              <a:spcBef>
                <a:spcPts val="500"/>
              </a:spcBef>
              <a:spcAft>
                <a:spcPts val="0"/>
              </a:spcAft>
              <a:buClr>
                <a:srgbClr val="000000"/>
              </a:buClr>
              <a:buSzPts val="1800"/>
              <a:buNone/>
              <a:defRPr sz="1800" b="1"/>
            </a:lvl3pPr>
            <a:lvl4pPr marL="1828800" lvl="3" indent="-228600" algn="l">
              <a:lnSpc>
                <a:spcPct val="90000"/>
              </a:lnSpc>
              <a:spcBef>
                <a:spcPts val="500"/>
              </a:spcBef>
              <a:spcAft>
                <a:spcPts val="0"/>
              </a:spcAft>
              <a:buClr>
                <a:srgbClr val="000000"/>
              </a:buClr>
              <a:buSzPts val="1600"/>
              <a:buNone/>
              <a:defRPr sz="1600" b="1"/>
            </a:lvl4pPr>
            <a:lvl5pPr marL="2286000" lvl="4" indent="-228600" algn="l">
              <a:lnSpc>
                <a:spcPct val="90000"/>
              </a:lnSpc>
              <a:spcBef>
                <a:spcPts val="500"/>
              </a:spcBef>
              <a:spcAft>
                <a:spcPts val="0"/>
              </a:spcAft>
              <a:buClr>
                <a:srgbClr val="000000"/>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15" name="Google Shape;115;p29"/>
          <p:cNvSpPr txBox="1">
            <a:spLocks noGrp="1"/>
          </p:cNvSpPr>
          <p:nvPr>
            <p:ph type="body" idx="2"/>
          </p:nvPr>
        </p:nvSpPr>
        <p:spPr>
          <a:xfrm>
            <a:off x="749864" y="3429000"/>
            <a:ext cx="3432076" cy="3076735"/>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6" name="Google Shape;116;p29"/>
          <p:cNvSpPr txBox="1">
            <a:spLocks noGrp="1"/>
          </p:cNvSpPr>
          <p:nvPr>
            <p:ph type="body" idx="3"/>
          </p:nvPr>
        </p:nvSpPr>
        <p:spPr>
          <a:xfrm>
            <a:off x="4369364" y="2754483"/>
            <a:ext cx="3432076" cy="523875"/>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rgbClr val="000000"/>
              </a:buClr>
              <a:buSzPts val="2000"/>
              <a:buNone/>
              <a:defRPr sz="2000" b="1"/>
            </a:lvl1pPr>
            <a:lvl2pPr marL="914400" lvl="1" indent="-228600" algn="l">
              <a:lnSpc>
                <a:spcPct val="90000"/>
              </a:lnSpc>
              <a:spcBef>
                <a:spcPts val="500"/>
              </a:spcBef>
              <a:spcAft>
                <a:spcPts val="0"/>
              </a:spcAft>
              <a:buClr>
                <a:srgbClr val="000000"/>
              </a:buClr>
              <a:buSzPts val="2000"/>
              <a:buNone/>
              <a:defRPr sz="2000" b="1"/>
            </a:lvl2pPr>
            <a:lvl3pPr marL="1371600" lvl="2" indent="-228600" algn="l">
              <a:lnSpc>
                <a:spcPct val="90000"/>
              </a:lnSpc>
              <a:spcBef>
                <a:spcPts val="500"/>
              </a:spcBef>
              <a:spcAft>
                <a:spcPts val="0"/>
              </a:spcAft>
              <a:buClr>
                <a:srgbClr val="000000"/>
              </a:buClr>
              <a:buSzPts val="1800"/>
              <a:buNone/>
              <a:defRPr sz="1800" b="1"/>
            </a:lvl3pPr>
            <a:lvl4pPr marL="1828800" lvl="3" indent="-228600" algn="l">
              <a:lnSpc>
                <a:spcPct val="90000"/>
              </a:lnSpc>
              <a:spcBef>
                <a:spcPts val="500"/>
              </a:spcBef>
              <a:spcAft>
                <a:spcPts val="0"/>
              </a:spcAft>
              <a:buClr>
                <a:srgbClr val="000000"/>
              </a:buClr>
              <a:buSzPts val="1600"/>
              <a:buNone/>
              <a:defRPr sz="1600" b="1"/>
            </a:lvl4pPr>
            <a:lvl5pPr marL="2286000" lvl="4" indent="-228600" algn="l">
              <a:lnSpc>
                <a:spcPct val="90000"/>
              </a:lnSpc>
              <a:spcBef>
                <a:spcPts val="500"/>
              </a:spcBef>
              <a:spcAft>
                <a:spcPts val="0"/>
              </a:spcAft>
              <a:buClr>
                <a:srgbClr val="000000"/>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17" name="Google Shape;117;p29"/>
          <p:cNvSpPr txBox="1">
            <a:spLocks noGrp="1"/>
          </p:cNvSpPr>
          <p:nvPr>
            <p:ph type="body" idx="4"/>
          </p:nvPr>
        </p:nvSpPr>
        <p:spPr>
          <a:xfrm>
            <a:off x="4369364" y="3415072"/>
            <a:ext cx="3432076" cy="3076735"/>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 name="Google Shape;118;p29"/>
          <p:cNvSpPr txBox="1">
            <a:spLocks noGrp="1"/>
          </p:cNvSpPr>
          <p:nvPr>
            <p:ph type="body" idx="5"/>
          </p:nvPr>
        </p:nvSpPr>
        <p:spPr>
          <a:xfrm>
            <a:off x="7992516" y="2754483"/>
            <a:ext cx="3432076" cy="523875"/>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rgbClr val="000000"/>
              </a:buClr>
              <a:buSzPts val="2000"/>
              <a:buNone/>
              <a:defRPr sz="2000" b="1"/>
            </a:lvl1pPr>
            <a:lvl2pPr marL="914400" lvl="1" indent="-228600" algn="l">
              <a:lnSpc>
                <a:spcPct val="90000"/>
              </a:lnSpc>
              <a:spcBef>
                <a:spcPts val="500"/>
              </a:spcBef>
              <a:spcAft>
                <a:spcPts val="0"/>
              </a:spcAft>
              <a:buClr>
                <a:srgbClr val="000000"/>
              </a:buClr>
              <a:buSzPts val="2000"/>
              <a:buNone/>
              <a:defRPr sz="2000" b="1"/>
            </a:lvl2pPr>
            <a:lvl3pPr marL="1371600" lvl="2" indent="-228600" algn="l">
              <a:lnSpc>
                <a:spcPct val="90000"/>
              </a:lnSpc>
              <a:spcBef>
                <a:spcPts val="500"/>
              </a:spcBef>
              <a:spcAft>
                <a:spcPts val="0"/>
              </a:spcAft>
              <a:buClr>
                <a:srgbClr val="000000"/>
              </a:buClr>
              <a:buSzPts val="1800"/>
              <a:buNone/>
              <a:defRPr sz="1800" b="1"/>
            </a:lvl3pPr>
            <a:lvl4pPr marL="1828800" lvl="3" indent="-228600" algn="l">
              <a:lnSpc>
                <a:spcPct val="90000"/>
              </a:lnSpc>
              <a:spcBef>
                <a:spcPts val="500"/>
              </a:spcBef>
              <a:spcAft>
                <a:spcPts val="0"/>
              </a:spcAft>
              <a:buClr>
                <a:srgbClr val="000000"/>
              </a:buClr>
              <a:buSzPts val="1600"/>
              <a:buNone/>
              <a:defRPr sz="1600" b="1"/>
            </a:lvl4pPr>
            <a:lvl5pPr marL="2286000" lvl="4" indent="-228600" algn="l">
              <a:lnSpc>
                <a:spcPct val="90000"/>
              </a:lnSpc>
              <a:spcBef>
                <a:spcPts val="500"/>
              </a:spcBef>
              <a:spcAft>
                <a:spcPts val="0"/>
              </a:spcAft>
              <a:buClr>
                <a:srgbClr val="000000"/>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19" name="Google Shape;119;p29"/>
          <p:cNvSpPr txBox="1">
            <a:spLocks noGrp="1"/>
          </p:cNvSpPr>
          <p:nvPr>
            <p:ph type="body" idx="6"/>
          </p:nvPr>
        </p:nvSpPr>
        <p:spPr>
          <a:xfrm>
            <a:off x="7992516" y="3429001"/>
            <a:ext cx="3432076" cy="3076735"/>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rgbClr val="000000"/>
              </a:buClr>
              <a:buSzPts val="1800"/>
              <a:buChar char="•"/>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0" name="Google Shape;120;p29"/>
          <p:cNvSpPr txBox="1">
            <a:spLocks noGrp="1"/>
          </p:cNvSpPr>
          <p:nvPr>
            <p:ph type="title"/>
          </p:nvPr>
        </p:nvSpPr>
        <p:spPr>
          <a:xfrm>
            <a:off x="756321" y="1353109"/>
            <a:ext cx="10679359" cy="1333499"/>
          </a:xfrm>
          <a:prstGeom prst="rect">
            <a:avLst/>
          </a:prstGeom>
          <a:noFill/>
          <a:ln>
            <a:noFill/>
          </a:ln>
        </p:spPr>
        <p:txBody>
          <a:bodyPr spcFirstLastPara="1" wrap="square" lIns="0" tIns="0" rIns="0" bIns="0" anchor="ctr" anchorCtr="0">
            <a:normAutofit/>
          </a:bodyPr>
          <a:lstStyle>
            <a:lvl1pPr lvl="0" algn="ctr">
              <a:lnSpc>
                <a:spcPct val="90000"/>
              </a:lnSpc>
              <a:spcBef>
                <a:spcPts val="0"/>
              </a:spcBef>
              <a:spcAft>
                <a:spcPts val="0"/>
              </a:spcAft>
              <a:buClr>
                <a:srgbClr val="0000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hart- Left">
  <p:cSld name="Content with Chart- Left">
    <p:bg>
      <p:bgPr>
        <a:solidFill>
          <a:srgbClr val="FFFFFF"/>
        </a:solidFill>
        <a:effectLst/>
      </p:bgPr>
    </p:bg>
    <p:spTree>
      <p:nvGrpSpPr>
        <p:cNvPr id="1" name="Shape 121"/>
        <p:cNvGrpSpPr/>
        <p:nvPr/>
      </p:nvGrpSpPr>
      <p:grpSpPr>
        <a:xfrm>
          <a:off x="0" y="0"/>
          <a:ext cx="0" cy="0"/>
          <a:chOff x="0" y="0"/>
          <a:chExt cx="0" cy="0"/>
        </a:xfrm>
      </p:grpSpPr>
      <p:sp>
        <p:nvSpPr>
          <p:cNvPr id="122" name="Google Shape;122;p30"/>
          <p:cNvSpPr txBox="1">
            <a:spLocks noGrp="1"/>
          </p:cNvSpPr>
          <p:nvPr>
            <p:ph type="title"/>
          </p:nvPr>
        </p:nvSpPr>
        <p:spPr>
          <a:xfrm>
            <a:off x="7010400" y="1606385"/>
            <a:ext cx="4533900" cy="1333500"/>
          </a:xfrm>
          <a:prstGeom prst="rect">
            <a:avLst/>
          </a:prstGeom>
          <a:noFill/>
          <a:ln>
            <a:noFill/>
          </a:ln>
        </p:spPr>
        <p:txBody>
          <a:bodyPr spcFirstLastPara="1" wrap="square" lIns="0" tIns="0" rIns="0" bIns="0" anchor="t" anchorCtr="0">
            <a:normAutofit/>
          </a:bodyPr>
          <a:lstStyle>
            <a:lvl1pPr lvl="0" algn="ctr">
              <a:lnSpc>
                <a:spcPct val="90000"/>
              </a:lnSpc>
              <a:spcBef>
                <a:spcPts val="0"/>
              </a:spcBef>
              <a:spcAft>
                <a:spcPts val="0"/>
              </a:spcAft>
              <a:buClr>
                <a:srgbClr val="000000"/>
              </a:buClr>
              <a:buSzPts val="3200"/>
              <a:buFont typeface="Proxima Nova"/>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30"/>
          <p:cNvSpPr txBox="1">
            <a:spLocks noGrp="1"/>
          </p:cNvSpPr>
          <p:nvPr>
            <p:ph type="body" idx="1"/>
          </p:nvPr>
        </p:nvSpPr>
        <p:spPr>
          <a:xfrm>
            <a:off x="647700" y="1606386"/>
            <a:ext cx="5943598" cy="4774942"/>
          </a:xfrm>
          <a:prstGeom prst="rect">
            <a:avLst/>
          </a:prstGeom>
          <a:noFill/>
          <a:ln>
            <a:noFill/>
          </a:ln>
        </p:spPr>
        <p:txBody>
          <a:bodyPr spcFirstLastPara="1" wrap="square" lIns="0" tIns="0" rIns="0" bIns="0" anchor="t" anchorCtr="0">
            <a:normAutofit/>
          </a:bodyPr>
          <a:lstStyle>
            <a:lvl1pPr marL="457200" lvl="0" indent="-431800" algn="l">
              <a:lnSpc>
                <a:spcPct val="90000"/>
              </a:lnSpc>
              <a:spcBef>
                <a:spcPts val="1000"/>
              </a:spcBef>
              <a:spcAft>
                <a:spcPts val="0"/>
              </a:spcAft>
              <a:buClr>
                <a:srgbClr val="000000"/>
              </a:buClr>
              <a:buSzPts val="3200"/>
              <a:buChar char="•"/>
              <a:defRPr sz="3200"/>
            </a:lvl1pPr>
            <a:lvl2pPr marL="914400" lvl="1" indent="-406400" algn="l">
              <a:lnSpc>
                <a:spcPct val="90000"/>
              </a:lnSpc>
              <a:spcBef>
                <a:spcPts val="500"/>
              </a:spcBef>
              <a:spcAft>
                <a:spcPts val="0"/>
              </a:spcAft>
              <a:buClr>
                <a:srgbClr val="000000"/>
              </a:buClr>
              <a:buSzPts val="2800"/>
              <a:buChar char="•"/>
              <a:defRPr sz="2800"/>
            </a:lvl2pPr>
            <a:lvl3pPr marL="1371600" lvl="2" indent="-381000" algn="l">
              <a:lnSpc>
                <a:spcPct val="90000"/>
              </a:lnSpc>
              <a:spcBef>
                <a:spcPts val="500"/>
              </a:spcBef>
              <a:spcAft>
                <a:spcPts val="0"/>
              </a:spcAft>
              <a:buClr>
                <a:srgbClr val="000000"/>
              </a:buClr>
              <a:buSzPts val="2400"/>
              <a:buChar char="•"/>
              <a:defRPr sz="2400"/>
            </a:lvl3pPr>
            <a:lvl4pPr marL="1828800" lvl="3" indent="-355600" algn="l">
              <a:lnSpc>
                <a:spcPct val="90000"/>
              </a:lnSpc>
              <a:spcBef>
                <a:spcPts val="500"/>
              </a:spcBef>
              <a:spcAft>
                <a:spcPts val="0"/>
              </a:spcAft>
              <a:buClr>
                <a:srgbClr val="000000"/>
              </a:buClr>
              <a:buSzPts val="2000"/>
              <a:buChar char="•"/>
              <a:defRPr sz="2000"/>
            </a:lvl4pPr>
            <a:lvl5pPr marL="2286000" lvl="4" indent="-355600" algn="l">
              <a:lnSpc>
                <a:spcPct val="90000"/>
              </a:lnSpc>
              <a:spcBef>
                <a:spcPts val="500"/>
              </a:spcBef>
              <a:spcAft>
                <a:spcPts val="0"/>
              </a:spcAft>
              <a:buClr>
                <a:srgbClr val="000000"/>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24" name="Google Shape;124;p30"/>
          <p:cNvSpPr txBox="1">
            <a:spLocks noGrp="1"/>
          </p:cNvSpPr>
          <p:nvPr>
            <p:ph type="body" idx="2"/>
          </p:nvPr>
        </p:nvSpPr>
        <p:spPr>
          <a:xfrm>
            <a:off x="7010401" y="3073235"/>
            <a:ext cx="4533899" cy="3308092"/>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rgbClr val="000000"/>
              </a:buClr>
              <a:buSzPts val="1600"/>
              <a:buNone/>
              <a:defRPr sz="1600"/>
            </a:lvl1pPr>
            <a:lvl2pPr marL="914400" lvl="1" indent="-228600" algn="l">
              <a:lnSpc>
                <a:spcPct val="90000"/>
              </a:lnSpc>
              <a:spcBef>
                <a:spcPts val="500"/>
              </a:spcBef>
              <a:spcAft>
                <a:spcPts val="0"/>
              </a:spcAft>
              <a:buClr>
                <a:srgbClr val="000000"/>
              </a:buClr>
              <a:buSzPts val="1400"/>
              <a:buNone/>
              <a:defRPr sz="1400"/>
            </a:lvl2pPr>
            <a:lvl3pPr marL="1371600" lvl="2" indent="-228600" algn="l">
              <a:lnSpc>
                <a:spcPct val="90000"/>
              </a:lnSpc>
              <a:spcBef>
                <a:spcPts val="500"/>
              </a:spcBef>
              <a:spcAft>
                <a:spcPts val="0"/>
              </a:spcAft>
              <a:buClr>
                <a:srgbClr val="000000"/>
              </a:buClr>
              <a:buSzPts val="1200"/>
              <a:buNone/>
              <a:defRPr sz="1200"/>
            </a:lvl3pPr>
            <a:lvl4pPr marL="1828800" lvl="3" indent="-228600" algn="l">
              <a:lnSpc>
                <a:spcPct val="90000"/>
              </a:lnSpc>
              <a:spcBef>
                <a:spcPts val="500"/>
              </a:spcBef>
              <a:spcAft>
                <a:spcPts val="0"/>
              </a:spcAft>
              <a:buClr>
                <a:srgbClr val="000000"/>
              </a:buClr>
              <a:buSzPts val="1000"/>
              <a:buNone/>
              <a:defRPr sz="1000"/>
            </a:lvl4pPr>
            <a:lvl5pPr marL="2286000" lvl="4" indent="-228600" algn="l">
              <a:lnSpc>
                <a:spcPct val="90000"/>
              </a:lnSpc>
              <a:spcBef>
                <a:spcPts val="500"/>
              </a:spcBef>
              <a:spcAft>
                <a:spcPts val="0"/>
              </a:spcAft>
              <a:buClr>
                <a:srgbClr val="000000"/>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pic>
        <p:nvPicPr>
          <p:cNvPr id="125" name="Google Shape;125;p30" descr="Shape, rectangle&#10;&#10;Description automatically generated"/>
          <p:cNvPicPr preferRelativeResize="0"/>
          <p:nvPr/>
        </p:nvPicPr>
        <p:blipFill rotWithShape="1">
          <a:blip r:embed="rId2">
            <a:alphaModFix/>
          </a:blip>
          <a:srcRect b="80556"/>
          <a:stretch/>
        </p:blipFill>
        <p:spPr>
          <a:xfrm>
            <a:off x="0" y="0"/>
            <a:ext cx="12192000" cy="133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646773" y="647700"/>
            <a:ext cx="10897527" cy="1333500"/>
          </a:xfrm>
          <a:prstGeom prst="rect">
            <a:avLst/>
          </a:prstGeom>
          <a:noFill/>
          <a:ln>
            <a:noFill/>
          </a:ln>
        </p:spPr>
        <p:txBody>
          <a:bodyPr spcFirstLastPara="1" wrap="square" lIns="0" tIns="0" rIns="0" bIns="0" anchor="b" anchorCtr="0">
            <a:normAutofit/>
          </a:bodyPr>
          <a:lstStyle>
            <a:lvl1pPr marR="0" lvl="0" algn="ctr" rtl="0">
              <a:lnSpc>
                <a:spcPct val="90000"/>
              </a:lnSpc>
              <a:spcBef>
                <a:spcPts val="0"/>
              </a:spcBef>
              <a:spcAft>
                <a:spcPts val="0"/>
              </a:spcAft>
              <a:buClr>
                <a:srgbClr val="000000"/>
              </a:buClr>
              <a:buSzPts val="5400"/>
              <a:buFont typeface="Proxima Nova"/>
              <a:buNone/>
              <a:defRPr sz="5400" b="0" i="0" u="none" strike="noStrike" cap="none">
                <a:solidFill>
                  <a:srgbClr val="000000"/>
                </a:solidFill>
                <a:latin typeface="Proxima Nova"/>
                <a:ea typeface="Proxima Nova"/>
                <a:cs typeface="Proxima Nova"/>
                <a:sym typeface="Proxima Nov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3"/>
          <p:cNvSpPr txBox="1">
            <a:spLocks noGrp="1"/>
          </p:cNvSpPr>
          <p:nvPr>
            <p:ph type="body" idx="1"/>
          </p:nvPr>
        </p:nvSpPr>
        <p:spPr>
          <a:xfrm>
            <a:off x="647700" y="1981200"/>
            <a:ext cx="10896600" cy="396240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rgbClr val="000000"/>
              </a:buClr>
              <a:buSzPts val="2800"/>
              <a:buFont typeface="Arial"/>
              <a:buChar char="•"/>
              <a:defRPr sz="2800" b="0" i="0" u="none" strike="noStrike" cap="none">
                <a:solidFill>
                  <a:srgbClr val="000000"/>
                </a:solidFill>
                <a:latin typeface="Proxima Nova"/>
                <a:ea typeface="Proxima Nova"/>
                <a:cs typeface="Proxima Nova"/>
                <a:sym typeface="Proxima Nova"/>
              </a:defRPr>
            </a:lvl1pPr>
            <a:lvl2pPr marL="914400" marR="0" lvl="1" indent="-381000" algn="l" rtl="0">
              <a:lnSpc>
                <a:spcPct val="90000"/>
              </a:lnSpc>
              <a:spcBef>
                <a:spcPts val="500"/>
              </a:spcBef>
              <a:spcAft>
                <a:spcPts val="0"/>
              </a:spcAft>
              <a:buClr>
                <a:srgbClr val="000000"/>
              </a:buClr>
              <a:buSzPts val="2400"/>
              <a:buFont typeface="Arial"/>
              <a:buChar char="•"/>
              <a:defRPr sz="2400" b="0" i="0" u="none" strike="noStrike" cap="none">
                <a:solidFill>
                  <a:srgbClr val="000000"/>
                </a:solidFill>
                <a:latin typeface="Proxima Nova"/>
                <a:ea typeface="Proxima Nova"/>
                <a:cs typeface="Proxima Nova"/>
                <a:sym typeface="Proxima Nova"/>
              </a:defRPr>
            </a:lvl2pPr>
            <a:lvl3pPr marL="1371600" marR="0" lvl="2" indent="-355600" algn="l" rtl="0">
              <a:lnSpc>
                <a:spcPct val="90000"/>
              </a:lnSpc>
              <a:spcBef>
                <a:spcPts val="500"/>
              </a:spcBef>
              <a:spcAft>
                <a:spcPts val="0"/>
              </a:spcAft>
              <a:buClr>
                <a:srgbClr val="000000"/>
              </a:buClr>
              <a:buSzPts val="2000"/>
              <a:buFont typeface="Arial"/>
              <a:buChar char="•"/>
              <a:defRPr sz="2000" b="0" i="0" u="none" strike="noStrike" cap="none">
                <a:solidFill>
                  <a:srgbClr val="000000"/>
                </a:solidFill>
                <a:latin typeface="Proxima Nova"/>
                <a:ea typeface="Proxima Nova"/>
                <a:cs typeface="Proxima Nova"/>
                <a:sym typeface="Proxima Nova"/>
              </a:defRPr>
            </a:lvl3pPr>
            <a:lvl4pPr marL="1828800" marR="0" lvl="3" indent="-342900" algn="l" rtl="0">
              <a:lnSpc>
                <a:spcPct val="90000"/>
              </a:lnSpc>
              <a:spcBef>
                <a:spcPts val="500"/>
              </a:spcBef>
              <a:spcAft>
                <a:spcPts val="0"/>
              </a:spcAft>
              <a:buClr>
                <a:srgbClr val="000000"/>
              </a:buClr>
              <a:buSzPts val="1800"/>
              <a:buFont typeface="Arial"/>
              <a:buChar char="•"/>
              <a:defRPr sz="1800" b="0" i="0" u="none" strike="noStrike" cap="none">
                <a:solidFill>
                  <a:srgbClr val="000000"/>
                </a:solidFill>
                <a:latin typeface="Proxima Nova"/>
                <a:ea typeface="Proxima Nova"/>
                <a:cs typeface="Proxima Nova"/>
                <a:sym typeface="Proxima Nova"/>
              </a:defRPr>
            </a:lvl4pPr>
            <a:lvl5pPr marL="2286000" marR="0" lvl="4" indent="-342900" algn="l" rtl="0">
              <a:lnSpc>
                <a:spcPct val="90000"/>
              </a:lnSpc>
              <a:spcBef>
                <a:spcPts val="500"/>
              </a:spcBef>
              <a:spcAft>
                <a:spcPts val="0"/>
              </a:spcAft>
              <a:buClr>
                <a:srgbClr val="000000"/>
              </a:buClr>
              <a:buSzPts val="1800"/>
              <a:buFont typeface="Arial"/>
              <a:buChar char="•"/>
              <a:defRPr sz="1800" b="0" i="0" u="none" strike="noStrike" cap="none">
                <a:solidFill>
                  <a:srgbClr val="000000"/>
                </a:solidFill>
                <a:latin typeface="Proxima Nova"/>
                <a:ea typeface="Proxima Nova"/>
                <a:cs typeface="Proxima Nova"/>
                <a:sym typeface="Proxima Nov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orbel"/>
                <a:ea typeface="Corbel"/>
                <a:cs typeface="Corbel"/>
                <a:sym typeface="Corbe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orbel"/>
                <a:ea typeface="Corbel"/>
                <a:cs typeface="Corbel"/>
                <a:sym typeface="Corbe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orbel"/>
                <a:ea typeface="Corbel"/>
                <a:cs typeface="Corbel"/>
                <a:sym typeface="Corbe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orbel"/>
                <a:ea typeface="Corbel"/>
                <a:cs typeface="Corbel"/>
                <a:sym typeface="Corbel"/>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3" r:id="rId2"/>
    <p:sldLayoutId id="2147483654" r:id="rId3"/>
    <p:sldLayoutId id="2147483655" r:id="rId4"/>
    <p:sldLayoutId id="2147483661" r:id="rId5"/>
    <p:sldLayoutId id="2147483662" r:id="rId6"/>
    <p:sldLayoutId id="2147483663" r:id="rId7"/>
    <p:sldLayoutId id="2147483664" r:id="rId8"/>
    <p:sldLayoutId id="2147483665" r:id="rId9"/>
  </p:sldLayoutIdLst>
  <p:transition spd="slow">
    <p:wip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088">
          <p15:clr>
            <a:srgbClr val="F26B43"/>
          </p15:clr>
        </p15:guide>
        <p15:guide id="2" pos="3840">
          <p15:clr>
            <a:srgbClr val="F26B43"/>
          </p15:clr>
        </p15:guide>
        <p15:guide id="3" pos="408">
          <p15:clr>
            <a:srgbClr val="F26B43"/>
          </p15:clr>
        </p15:guide>
        <p15:guide id="4" pos="7272">
          <p15:clr>
            <a:srgbClr val="F26B43"/>
          </p15:clr>
        </p15:guide>
        <p15:guide id="5" pos="3264">
          <p15:clr>
            <a:srgbClr val="F26B43"/>
          </p15:clr>
        </p15:guide>
        <p15:guide id="6" pos="2688">
          <p15:clr>
            <a:srgbClr val="F26B43"/>
          </p15:clr>
        </p15:guide>
        <p15:guide id="7" pos="2136">
          <p15:clr>
            <a:srgbClr val="F26B43"/>
          </p15:clr>
        </p15:guide>
        <p15:guide id="8" pos="1560">
          <p15:clr>
            <a:srgbClr val="F26B43"/>
          </p15:clr>
        </p15:guide>
        <p15:guide id="9" pos="984">
          <p15:clr>
            <a:srgbClr val="F26B43"/>
          </p15:clr>
        </p15:guide>
        <p15:guide id="10" pos="4416">
          <p15:clr>
            <a:srgbClr val="F26B43"/>
          </p15:clr>
        </p15:guide>
        <p15:guide id="11" pos="4968">
          <p15:clr>
            <a:srgbClr val="F26B43"/>
          </p15:clr>
        </p15:guide>
        <p15:guide id="12" pos="5544">
          <p15:clr>
            <a:srgbClr val="F26B43"/>
          </p15:clr>
        </p15:guide>
        <p15:guide id="13" pos="6120">
          <p15:clr>
            <a:srgbClr val="F26B43"/>
          </p15:clr>
        </p15:guide>
        <p15:guide id="14" pos="6696">
          <p15:clr>
            <a:srgbClr val="F26B43"/>
          </p15:clr>
        </p15:guide>
        <p15:guide id="15" orient="horz" pos="3744">
          <p15:clr>
            <a:srgbClr val="F26B43"/>
          </p15:clr>
        </p15:guide>
        <p15:guide id="16" orient="horz" pos="408">
          <p15:clr>
            <a:srgbClr val="F26B43"/>
          </p15:clr>
        </p15:guide>
        <p15:guide id="17" orient="horz" pos="1248">
          <p15:clr>
            <a:srgbClr val="F26B43"/>
          </p15:clr>
        </p15:guide>
        <p15:guide id="18" orient="horz" pos="2904">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jpe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35.png"/></Relationships>
</file>

<file path=ppt/slides/_rels/slide1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38.png"/><Relationship Id="rId4" Type="http://schemas.openxmlformats.org/officeDocument/2006/relationships/image" Target="../media/image37.png"/></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5.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image" Target="../media/image16.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5.png"/><Relationship Id="rId4" Type="http://schemas.openxmlformats.org/officeDocument/2006/relationships/image" Target="../media/image17.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jpeg"/><Relationship Id="rId4" Type="http://schemas.openxmlformats.org/officeDocument/2006/relationships/image" Target="../media/image23.jpe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2" name="Picture 11" descr="A picture containing person, indoor, child, young&#10;&#10;Description automatically generated">
            <a:extLst>
              <a:ext uri="{FF2B5EF4-FFF2-40B4-BE49-F238E27FC236}">
                <a16:creationId xmlns:a16="http://schemas.microsoft.com/office/drawing/2014/main" id="{5AABEE24-AF93-7642-B004-7A424530938D}"/>
              </a:ext>
            </a:extLst>
          </p:cNvPr>
          <p:cNvPicPr>
            <a:picLocks noChangeAspect="1"/>
          </p:cNvPicPr>
          <p:nvPr/>
        </p:nvPicPr>
        <p:blipFill>
          <a:blip r:embed="rId3"/>
          <a:stretch>
            <a:fillRect/>
          </a:stretch>
        </p:blipFill>
        <p:spPr>
          <a:xfrm>
            <a:off x="4133799" y="-427886"/>
            <a:ext cx="7309438" cy="7280199"/>
          </a:xfrm>
          <a:prstGeom prst="rect">
            <a:avLst/>
          </a:prstGeom>
        </p:spPr>
      </p:pic>
      <p:sp>
        <p:nvSpPr>
          <p:cNvPr id="140" name="Google Shape;140;p3"/>
          <p:cNvSpPr txBox="1">
            <a:spLocks noGrp="1"/>
          </p:cNvSpPr>
          <p:nvPr>
            <p:ph type="ctrTitle"/>
          </p:nvPr>
        </p:nvSpPr>
        <p:spPr>
          <a:xfrm>
            <a:off x="9142577" y="3710641"/>
            <a:ext cx="4287547" cy="1332518"/>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rgbClr val="000000"/>
              </a:buClr>
              <a:buSzPts val="6000"/>
              <a:buFont typeface="Proxima Nova"/>
              <a:buNone/>
            </a:pPr>
            <a:r>
              <a:rPr lang="en-US" dirty="0"/>
              <a:t> </a:t>
            </a:r>
            <a:endParaRPr dirty="0"/>
          </a:p>
        </p:txBody>
      </p:sp>
      <p:pic>
        <p:nvPicPr>
          <p:cNvPr id="1042" name="Picture 18" descr="Why it's so hard to ignore a baby's cry, according to science">
            <a:extLst>
              <a:ext uri="{FF2B5EF4-FFF2-40B4-BE49-F238E27FC236}">
                <a16:creationId xmlns:a16="http://schemas.microsoft.com/office/drawing/2014/main" id="{5E6B6565-8385-F5D8-6821-34CE0F447D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30743" y="4747215"/>
            <a:ext cx="6336263" cy="422156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dark, night sky&#10;&#10;Description automatically generated">
            <a:extLst>
              <a:ext uri="{FF2B5EF4-FFF2-40B4-BE49-F238E27FC236}">
                <a16:creationId xmlns:a16="http://schemas.microsoft.com/office/drawing/2014/main" id="{5102E74D-1C2B-7F1E-0E39-6380A4DF7DFE}"/>
              </a:ext>
            </a:extLst>
          </p:cNvPr>
          <p:cNvPicPr>
            <a:picLocks noChangeAspect="1"/>
          </p:cNvPicPr>
          <p:nvPr/>
        </p:nvPicPr>
        <p:blipFill>
          <a:blip r:embed="rId5"/>
          <a:stretch>
            <a:fillRect/>
          </a:stretch>
        </p:blipFill>
        <p:spPr>
          <a:xfrm>
            <a:off x="4081101" y="3653912"/>
            <a:ext cx="8128137" cy="3225451"/>
          </a:xfrm>
          <a:prstGeom prst="rect">
            <a:avLst/>
          </a:prstGeom>
        </p:spPr>
      </p:pic>
      <p:pic>
        <p:nvPicPr>
          <p:cNvPr id="8" name="Picture 7" descr="Logo&#10;&#10;Description automatically generated with medium confidence">
            <a:extLst>
              <a:ext uri="{FF2B5EF4-FFF2-40B4-BE49-F238E27FC236}">
                <a16:creationId xmlns:a16="http://schemas.microsoft.com/office/drawing/2014/main" id="{6DDC392C-515C-E783-1363-5A6C481FA3CC}"/>
              </a:ext>
            </a:extLst>
          </p:cNvPr>
          <p:cNvPicPr>
            <a:picLocks noChangeAspect="1"/>
          </p:cNvPicPr>
          <p:nvPr/>
        </p:nvPicPr>
        <p:blipFill>
          <a:blip r:embed="rId6"/>
          <a:stretch>
            <a:fillRect/>
          </a:stretch>
        </p:blipFill>
        <p:spPr>
          <a:xfrm>
            <a:off x="3358008" y="2044254"/>
            <a:ext cx="4977002" cy="4977002"/>
          </a:xfrm>
          <a:prstGeom prst="rect">
            <a:avLst/>
          </a:prstGeom>
        </p:spPr>
      </p:pic>
      <p:pic>
        <p:nvPicPr>
          <p:cNvPr id="10" name="Picture 9" descr="A picture containing text, handwear&#10;&#10;Description automatically generated">
            <a:extLst>
              <a:ext uri="{FF2B5EF4-FFF2-40B4-BE49-F238E27FC236}">
                <a16:creationId xmlns:a16="http://schemas.microsoft.com/office/drawing/2014/main" id="{4FFE36B0-FC50-734E-6928-C9EEC5841DCB}"/>
              </a:ext>
            </a:extLst>
          </p:cNvPr>
          <p:cNvPicPr>
            <a:picLocks noChangeAspect="1"/>
          </p:cNvPicPr>
          <p:nvPr/>
        </p:nvPicPr>
        <p:blipFill>
          <a:blip r:embed="rId7"/>
          <a:stretch>
            <a:fillRect/>
          </a:stretch>
        </p:blipFill>
        <p:spPr>
          <a:xfrm>
            <a:off x="6488903" y="19542"/>
            <a:ext cx="5698151" cy="2815557"/>
          </a:xfrm>
          <a:prstGeom prst="rect">
            <a:avLst/>
          </a:prstGeom>
        </p:spPr>
      </p:pic>
      <p:pic>
        <p:nvPicPr>
          <p:cNvPr id="3" name="Picture 2" descr="A picture containing person, indoor, dark&#10;&#10;Description automatically generated">
            <a:extLst>
              <a:ext uri="{FF2B5EF4-FFF2-40B4-BE49-F238E27FC236}">
                <a16:creationId xmlns:a16="http://schemas.microsoft.com/office/drawing/2014/main" id="{255C92EF-B672-6F5E-2F38-02D2639E854F}"/>
              </a:ext>
            </a:extLst>
          </p:cNvPr>
          <p:cNvPicPr>
            <a:picLocks noChangeAspect="1"/>
          </p:cNvPicPr>
          <p:nvPr/>
        </p:nvPicPr>
        <p:blipFill rotWithShape="1">
          <a:blip r:embed="rId8"/>
          <a:srcRect l="22259" t="2416" r="20658" b="14264"/>
          <a:stretch/>
        </p:blipFill>
        <p:spPr>
          <a:xfrm rot="1184932">
            <a:off x="4304800" y="1833519"/>
            <a:ext cx="2529979" cy="3165219"/>
          </a:xfrm>
          <a:prstGeom prst="rect">
            <a:avLst/>
          </a:prstGeom>
        </p:spPr>
      </p:pic>
      <p:pic>
        <p:nvPicPr>
          <p:cNvPr id="6" name="Picture 5" descr="A close-up of a person's face&#10;&#10;Description automatically generated with low confidence">
            <a:extLst>
              <a:ext uri="{FF2B5EF4-FFF2-40B4-BE49-F238E27FC236}">
                <a16:creationId xmlns:a16="http://schemas.microsoft.com/office/drawing/2014/main" id="{EEB21E58-C145-6A7F-C236-446A8F0B85C6}"/>
              </a:ext>
            </a:extLst>
          </p:cNvPr>
          <p:cNvPicPr>
            <a:picLocks noChangeAspect="1"/>
          </p:cNvPicPr>
          <p:nvPr/>
        </p:nvPicPr>
        <p:blipFill>
          <a:blip r:embed="rId9"/>
          <a:stretch>
            <a:fillRect/>
          </a:stretch>
        </p:blipFill>
        <p:spPr>
          <a:xfrm rot="642235">
            <a:off x="4614230" y="2764291"/>
            <a:ext cx="2039157" cy="2039157"/>
          </a:xfrm>
          <a:prstGeom prst="rect">
            <a:avLst/>
          </a:prstGeom>
        </p:spPr>
      </p:pic>
      <p:pic>
        <p:nvPicPr>
          <p:cNvPr id="9" name="Picture 8">
            <a:extLst>
              <a:ext uri="{FF2B5EF4-FFF2-40B4-BE49-F238E27FC236}">
                <a16:creationId xmlns:a16="http://schemas.microsoft.com/office/drawing/2014/main" id="{EE6D5A0B-752F-30A7-3D1E-309A1E22B28E}"/>
              </a:ext>
            </a:extLst>
          </p:cNvPr>
          <p:cNvPicPr>
            <a:picLocks noChangeAspect="1"/>
          </p:cNvPicPr>
          <p:nvPr/>
        </p:nvPicPr>
        <p:blipFill>
          <a:blip r:embed="rId10"/>
          <a:stretch>
            <a:fillRect/>
          </a:stretch>
        </p:blipFill>
        <p:spPr>
          <a:xfrm>
            <a:off x="7340890" y="978556"/>
            <a:ext cx="3994176" cy="2131395"/>
          </a:xfrm>
          <a:prstGeom prst="rect">
            <a:avLst/>
          </a:prstGeom>
        </p:spPr>
      </p:pic>
    </p:spTree>
    <p:extLst>
      <p:ext uri="{BB962C8B-B14F-4D97-AF65-F5344CB8AC3E}">
        <p14:creationId xmlns:p14="http://schemas.microsoft.com/office/powerpoint/2010/main" val="763790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12"/>
                                        </p:tgtEl>
                                        <p:attrNameLst>
                                          <p:attrName>ppt_x</p:attrName>
                                        </p:attrNameLst>
                                      </p:cBhvr>
                                      <p:tavLst>
                                        <p:tav tm="0">
                                          <p:val>
                                            <p:strVal val="ppt_x"/>
                                          </p:val>
                                        </p:tav>
                                        <p:tav tm="100000">
                                          <p:val>
                                            <p:strVal val="ppt_x"/>
                                          </p:val>
                                        </p:tav>
                                      </p:tavLst>
                                    </p:anim>
                                    <p:anim calcmode="lin" valueType="num">
                                      <p:cBhvr additive="base">
                                        <p:cTn id="7" dur="500"/>
                                        <p:tgtEl>
                                          <p:spTgt spid="12"/>
                                        </p:tgtEl>
                                        <p:attrNameLst>
                                          <p:attrName>ppt_y</p:attrName>
                                        </p:attrNameLst>
                                      </p:cBhvr>
                                      <p:tavLst>
                                        <p:tav tm="0">
                                          <p:val>
                                            <p:strVal val="ppt_y"/>
                                          </p:val>
                                        </p:tav>
                                        <p:tav tm="100000">
                                          <p:val>
                                            <p:strVal val="1+ppt_h/2"/>
                                          </p:val>
                                        </p:tav>
                                      </p:tavLst>
                                    </p:anim>
                                    <p:set>
                                      <p:cBhvr>
                                        <p:cTn id="8" dur="1" fill="hold">
                                          <p:stCondLst>
                                            <p:cond delay="499"/>
                                          </p:stCondLst>
                                        </p:cTn>
                                        <p:tgtEl>
                                          <p:spTgt spid="12"/>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150" fill="hold"/>
                                        <p:tgtEl>
                                          <p:spTgt spid="3"/>
                                        </p:tgtEl>
                                        <p:attrNameLst>
                                          <p:attrName>ppt_x</p:attrName>
                                        </p:attrNameLst>
                                      </p:cBhvr>
                                      <p:tavLst>
                                        <p:tav tm="0">
                                          <p:val>
                                            <p:strVal val="#ppt_x"/>
                                          </p:val>
                                        </p:tav>
                                        <p:tav tm="100000">
                                          <p:val>
                                            <p:strVal val="#ppt_x"/>
                                          </p:val>
                                        </p:tav>
                                      </p:tavLst>
                                    </p:anim>
                                    <p:anim calcmode="lin" valueType="num">
                                      <p:cBhvr additive="base">
                                        <p:cTn id="30" dur="1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8" name="Rectangle 7">
            <a:extLst>
              <a:ext uri="{FF2B5EF4-FFF2-40B4-BE49-F238E27FC236}">
                <a16:creationId xmlns:a16="http://schemas.microsoft.com/office/drawing/2014/main" id="{7F1928FD-2702-856E-8C0E-A05A42A76375}"/>
              </a:ext>
            </a:extLst>
          </p:cNvPr>
          <p:cNvSpPr/>
          <p:nvPr/>
        </p:nvSpPr>
        <p:spPr>
          <a:xfrm>
            <a:off x="0"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EECA67A-F570-D966-301A-69A10F97ED43}"/>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53CB63A2-637A-FBCC-E225-93D1AA898A6D}"/>
              </a:ext>
            </a:extLst>
          </p:cNvPr>
          <p:cNvSpPr txBox="1">
            <a:spLocks/>
          </p:cNvSpPr>
          <p:nvPr/>
        </p:nvSpPr>
        <p:spPr>
          <a:xfrm>
            <a:off x="92522" y="1649396"/>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Use Case #1</a:t>
            </a:r>
          </a:p>
        </p:txBody>
      </p:sp>
      <p:pic>
        <p:nvPicPr>
          <p:cNvPr id="2" name="Picture 1" descr="Qr code&#10;&#10;Description automatically generated">
            <a:extLst>
              <a:ext uri="{FF2B5EF4-FFF2-40B4-BE49-F238E27FC236}">
                <a16:creationId xmlns:a16="http://schemas.microsoft.com/office/drawing/2014/main" id="{AC4D6815-24EA-0BF3-DFFE-C12F88983DE6}"/>
              </a:ext>
            </a:extLst>
          </p:cNvPr>
          <p:cNvPicPr>
            <a:picLocks noChangeAspect="1"/>
          </p:cNvPicPr>
          <p:nvPr/>
        </p:nvPicPr>
        <p:blipFill rotWithShape="1">
          <a:blip r:embed="rId3"/>
          <a:srcRect b="21852"/>
          <a:stretch/>
        </p:blipFill>
        <p:spPr>
          <a:xfrm>
            <a:off x="11732932" y="6390684"/>
            <a:ext cx="477438" cy="483549"/>
          </a:xfrm>
          <a:prstGeom prst="rect">
            <a:avLst/>
          </a:prstGeom>
        </p:spPr>
      </p:pic>
      <p:sp>
        <p:nvSpPr>
          <p:cNvPr id="3" name="TextBox 2">
            <a:extLst>
              <a:ext uri="{FF2B5EF4-FFF2-40B4-BE49-F238E27FC236}">
                <a16:creationId xmlns:a16="http://schemas.microsoft.com/office/drawing/2014/main" id="{CA2CFA42-6891-5126-3C08-FA8F295B5015}"/>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
        <p:nvSpPr>
          <p:cNvPr id="5" name="Title 1">
            <a:extLst>
              <a:ext uri="{FF2B5EF4-FFF2-40B4-BE49-F238E27FC236}">
                <a16:creationId xmlns:a16="http://schemas.microsoft.com/office/drawing/2014/main" id="{7DF00B47-AD7D-6EAF-42F7-894B8B82402B}"/>
              </a:ext>
            </a:extLst>
          </p:cNvPr>
          <p:cNvSpPr txBox="1">
            <a:spLocks/>
          </p:cNvSpPr>
          <p:nvPr/>
        </p:nvSpPr>
        <p:spPr>
          <a:xfrm>
            <a:off x="94100" y="1677615"/>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		     :</a:t>
            </a:r>
          </a:p>
          <a:p>
            <a:pPr>
              <a:buClrTx/>
            </a:pPr>
            <a:r>
              <a:rPr lang="en-US" dirty="0">
                <a:latin typeface="Corbel" panose="020B0503020204020204"/>
              </a:rPr>
              <a:t>Modeling Financial News</a:t>
            </a:r>
          </a:p>
        </p:txBody>
      </p:sp>
      <p:pic>
        <p:nvPicPr>
          <p:cNvPr id="10" name="Picture 9" descr="A picture containing text&#10;&#10;Description automatically generated">
            <a:extLst>
              <a:ext uri="{FF2B5EF4-FFF2-40B4-BE49-F238E27FC236}">
                <a16:creationId xmlns:a16="http://schemas.microsoft.com/office/drawing/2014/main" id="{5CB3272B-3A00-0DBF-4893-0CA693F66159}"/>
              </a:ext>
            </a:extLst>
          </p:cNvPr>
          <p:cNvPicPr>
            <a:picLocks noChangeAspect="1"/>
          </p:cNvPicPr>
          <p:nvPr/>
        </p:nvPicPr>
        <p:blipFill rotWithShape="1">
          <a:blip r:embed="rId4"/>
          <a:srcRect l="4968"/>
          <a:stretch/>
        </p:blipFill>
        <p:spPr>
          <a:xfrm>
            <a:off x="4016190" y="2791696"/>
            <a:ext cx="3944470" cy="3458883"/>
          </a:xfrm>
          <a:prstGeom prst="rect">
            <a:avLst/>
          </a:prstGeom>
        </p:spPr>
      </p:pic>
      <p:pic>
        <p:nvPicPr>
          <p:cNvPr id="12" name="Picture 11" descr="A logo on a black background&#10;&#10;Description automatically generated with low confidence">
            <a:extLst>
              <a:ext uri="{FF2B5EF4-FFF2-40B4-BE49-F238E27FC236}">
                <a16:creationId xmlns:a16="http://schemas.microsoft.com/office/drawing/2014/main" id="{3E795355-7BC9-64A5-31B1-A6E9608AB77F}"/>
              </a:ext>
            </a:extLst>
          </p:cNvPr>
          <p:cNvPicPr>
            <a:picLocks noChangeAspect="1"/>
          </p:cNvPicPr>
          <p:nvPr/>
        </p:nvPicPr>
        <p:blipFill>
          <a:blip r:embed="rId5"/>
          <a:stretch>
            <a:fillRect/>
          </a:stretch>
        </p:blipFill>
        <p:spPr>
          <a:xfrm>
            <a:off x="6144755" y="3007883"/>
            <a:ext cx="3631810" cy="3026508"/>
          </a:xfrm>
          <a:prstGeom prst="rect">
            <a:avLst/>
          </a:prstGeom>
        </p:spPr>
      </p:pic>
      <p:pic>
        <p:nvPicPr>
          <p:cNvPr id="13" name="Picture 12" descr="A logo on a black background&#10;&#10;Description automatically generated with low confidence">
            <a:extLst>
              <a:ext uri="{FF2B5EF4-FFF2-40B4-BE49-F238E27FC236}">
                <a16:creationId xmlns:a16="http://schemas.microsoft.com/office/drawing/2014/main" id="{EDC2EA1F-E666-B6CB-F77B-1F7899BFAD4B}"/>
              </a:ext>
            </a:extLst>
          </p:cNvPr>
          <p:cNvPicPr>
            <a:picLocks noChangeAspect="1"/>
          </p:cNvPicPr>
          <p:nvPr/>
        </p:nvPicPr>
        <p:blipFill>
          <a:blip r:embed="rId5"/>
          <a:stretch>
            <a:fillRect/>
          </a:stretch>
        </p:blipFill>
        <p:spPr>
          <a:xfrm>
            <a:off x="5761832" y="3535135"/>
            <a:ext cx="3631810" cy="3026508"/>
          </a:xfrm>
          <a:prstGeom prst="rect">
            <a:avLst/>
          </a:prstGeom>
        </p:spPr>
      </p:pic>
      <p:pic>
        <p:nvPicPr>
          <p:cNvPr id="14" name="Picture 13" descr="A logo on a black background&#10;&#10;Description automatically generated with low confidence">
            <a:extLst>
              <a:ext uri="{FF2B5EF4-FFF2-40B4-BE49-F238E27FC236}">
                <a16:creationId xmlns:a16="http://schemas.microsoft.com/office/drawing/2014/main" id="{136AB20A-47C4-CEDC-F74E-AD8F05A8995F}"/>
              </a:ext>
            </a:extLst>
          </p:cNvPr>
          <p:cNvPicPr>
            <a:picLocks noChangeAspect="1"/>
          </p:cNvPicPr>
          <p:nvPr/>
        </p:nvPicPr>
        <p:blipFill>
          <a:blip r:embed="rId5"/>
          <a:stretch>
            <a:fillRect/>
          </a:stretch>
        </p:blipFill>
        <p:spPr>
          <a:xfrm>
            <a:off x="6185165" y="2353338"/>
            <a:ext cx="3631810" cy="3026508"/>
          </a:xfrm>
          <a:prstGeom prst="rect">
            <a:avLst/>
          </a:prstGeom>
        </p:spPr>
      </p:pic>
      <p:pic>
        <p:nvPicPr>
          <p:cNvPr id="16" name="Picture 15" descr="A logo on a black background&#10;&#10;Description automatically generated with low confidence">
            <a:extLst>
              <a:ext uri="{FF2B5EF4-FFF2-40B4-BE49-F238E27FC236}">
                <a16:creationId xmlns:a16="http://schemas.microsoft.com/office/drawing/2014/main" id="{FB7C5C3B-AABC-B41C-0FEE-E0B61A407EAD}"/>
              </a:ext>
            </a:extLst>
          </p:cNvPr>
          <p:cNvPicPr>
            <a:picLocks noChangeAspect="1"/>
          </p:cNvPicPr>
          <p:nvPr/>
        </p:nvPicPr>
        <p:blipFill>
          <a:blip r:embed="rId5"/>
          <a:stretch>
            <a:fillRect/>
          </a:stretch>
        </p:blipFill>
        <p:spPr>
          <a:xfrm>
            <a:off x="7741305" y="2710625"/>
            <a:ext cx="3631810" cy="3026508"/>
          </a:xfrm>
          <a:prstGeom prst="rect">
            <a:avLst/>
          </a:prstGeom>
        </p:spPr>
      </p:pic>
      <p:pic>
        <p:nvPicPr>
          <p:cNvPr id="15" name="Picture 14" descr="A logo on a black background&#10;&#10;Description automatically generated with low confidence">
            <a:extLst>
              <a:ext uri="{FF2B5EF4-FFF2-40B4-BE49-F238E27FC236}">
                <a16:creationId xmlns:a16="http://schemas.microsoft.com/office/drawing/2014/main" id="{84271AEE-F918-432B-3666-D5F13BB01460}"/>
              </a:ext>
            </a:extLst>
          </p:cNvPr>
          <p:cNvPicPr>
            <a:picLocks noChangeAspect="1"/>
          </p:cNvPicPr>
          <p:nvPr/>
        </p:nvPicPr>
        <p:blipFill>
          <a:blip r:embed="rId5"/>
          <a:stretch>
            <a:fillRect/>
          </a:stretch>
        </p:blipFill>
        <p:spPr>
          <a:xfrm>
            <a:off x="7381488" y="3364176"/>
            <a:ext cx="3631810" cy="3026508"/>
          </a:xfrm>
          <a:prstGeom prst="rect">
            <a:avLst/>
          </a:prstGeom>
        </p:spPr>
      </p:pic>
    </p:spTree>
    <p:extLst>
      <p:ext uri="{BB962C8B-B14F-4D97-AF65-F5344CB8AC3E}">
        <p14:creationId xmlns:p14="http://schemas.microsoft.com/office/powerpoint/2010/main" val="321884546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4.58333E-6 4.07407E-6 L -0.00013 -0.06598 " pathEditMode="relative" rAng="0" ptsTypes="AA">
                                      <p:cBhvr>
                                        <p:cTn id="6" dur="1000" fill="hold"/>
                                        <p:tgtEl>
                                          <p:spTgt spid="7"/>
                                        </p:tgtEl>
                                        <p:attrNameLst>
                                          <p:attrName>ppt_x</p:attrName>
                                          <p:attrName>ppt_y</p:attrName>
                                        </p:attrNameLst>
                                      </p:cBhvr>
                                      <p:rCtr x="-13" y="-3310"/>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1"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0-#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250" fill="hold"/>
                                        <p:tgtEl>
                                          <p:spTgt spid="12"/>
                                        </p:tgtEl>
                                        <p:attrNameLst>
                                          <p:attrName>ppt_x</p:attrName>
                                        </p:attrNameLst>
                                      </p:cBhvr>
                                      <p:tavLst>
                                        <p:tav tm="0">
                                          <p:val>
                                            <p:strVal val="1+#ppt_w/2"/>
                                          </p:val>
                                        </p:tav>
                                        <p:tav tm="100000">
                                          <p:val>
                                            <p:strVal val="#ppt_x"/>
                                          </p:val>
                                        </p:tav>
                                      </p:tavLst>
                                    </p:anim>
                                    <p:anim calcmode="lin" valueType="num">
                                      <p:cBhvr additive="base">
                                        <p:cTn id="23" dur="25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2"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250" fill="hold"/>
                                        <p:tgtEl>
                                          <p:spTgt spid="13"/>
                                        </p:tgtEl>
                                        <p:attrNameLst>
                                          <p:attrName>ppt_x</p:attrName>
                                        </p:attrNameLst>
                                      </p:cBhvr>
                                      <p:tavLst>
                                        <p:tav tm="0">
                                          <p:val>
                                            <p:strVal val="1+#ppt_w/2"/>
                                          </p:val>
                                        </p:tav>
                                        <p:tav tm="100000">
                                          <p:val>
                                            <p:strVal val="#ppt_x"/>
                                          </p:val>
                                        </p:tav>
                                      </p:tavLst>
                                    </p:anim>
                                    <p:anim calcmode="lin" valueType="num">
                                      <p:cBhvr additive="base">
                                        <p:cTn id="29" dur="25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250" fill="hold"/>
                                        <p:tgtEl>
                                          <p:spTgt spid="14"/>
                                        </p:tgtEl>
                                        <p:attrNameLst>
                                          <p:attrName>ppt_x</p:attrName>
                                        </p:attrNameLst>
                                      </p:cBhvr>
                                      <p:tavLst>
                                        <p:tav tm="0">
                                          <p:val>
                                            <p:strVal val="1+#ppt_w/2"/>
                                          </p:val>
                                        </p:tav>
                                        <p:tav tm="100000">
                                          <p:val>
                                            <p:strVal val="#ppt_x"/>
                                          </p:val>
                                        </p:tav>
                                      </p:tavLst>
                                    </p:anim>
                                    <p:anim calcmode="lin" valueType="num">
                                      <p:cBhvr additive="base">
                                        <p:cTn id="35" dur="25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cBhvr additive="base">
                                        <p:cTn id="40" dur="250" fill="hold"/>
                                        <p:tgtEl>
                                          <p:spTgt spid="15"/>
                                        </p:tgtEl>
                                        <p:attrNameLst>
                                          <p:attrName>ppt_x</p:attrName>
                                        </p:attrNameLst>
                                      </p:cBhvr>
                                      <p:tavLst>
                                        <p:tav tm="0">
                                          <p:val>
                                            <p:strVal val="1+#ppt_w/2"/>
                                          </p:val>
                                        </p:tav>
                                        <p:tav tm="100000">
                                          <p:val>
                                            <p:strVal val="#ppt_x"/>
                                          </p:val>
                                        </p:tav>
                                      </p:tavLst>
                                    </p:anim>
                                    <p:anim calcmode="lin" valueType="num">
                                      <p:cBhvr additive="base">
                                        <p:cTn id="41" dur="2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2" fill="hold" nodeType="clickEffect">
                                  <p:stCondLst>
                                    <p:cond delay="0"/>
                                  </p:stCondLst>
                                  <p:childTnLst>
                                    <p:set>
                                      <p:cBhvr>
                                        <p:cTn id="45" dur="1" fill="hold">
                                          <p:stCondLst>
                                            <p:cond delay="0"/>
                                          </p:stCondLst>
                                        </p:cTn>
                                        <p:tgtEl>
                                          <p:spTgt spid="16"/>
                                        </p:tgtEl>
                                        <p:attrNameLst>
                                          <p:attrName>style.visibility</p:attrName>
                                        </p:attrNameLst>
                                      </p:cBhvr>
                                      <p:to>
                                        <p:strVal val="visible"/>
                                      </p:to>
                                    </p:set>
                                    <p:anim calcmode="lin" valueType="num">
                                      <p:cBhvr additive="base">
                                        <p:cTn id="46" dur="250" fill="hold"/>
                                        <p:tgtEl>
                                          <p:spTgt spid="16"/>
                                        </p:tgtEl>
                                        <p:attrNameLst>
                                          <p:attrName>ppt_x</p:attrName>
                                        </p:attrNameLst>
                                      </p:cBhvr>
                                      <p:tavLst>
                                        <p:tav tm="0">
                                          <p:val>
                                            <p:strVal val="1+#ppt_w/2"/>
                                          </p:val>
                                        </p:tav>
                                        <p:tav tm="100000">
                                          <p:val>
                                            <p:strVal val="#ppt_x"/>
                                          </p:val>
                                        </p:tav>
                                      </p:tavLst>
                                    </p:anim>
                                    <p:anim calcmode="lin" valueType="num">
                                      <p:cBhvr additive="base">
                                        <p:cTn id="47" dur="25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8" name="Rectangle 7">
            <a:extLst>
              <a:ext uri="{FF2B5EF4-FFF2-40B4-BE49-F238E27FC236}">
                <a16:creationId xmlns:a16="http://schemas.microsoft.com/office/drawing/2014/main" id="{7F1928FD-2702-856E-8C0E-A05A42A76375}"/>
              </a:ext>
            </a:extLst>
          </p:cNvPr>
          <p:cNvSpPr/>
          <p:nvPr/>
        </p:nvSpPr>
        <p:spPr>
          <a:xfrm>
            <a:off x="0" y="5190566"/>
            <a:ext cx="11295529" cy="124184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EECA67A-F570-D966-301A-69A10F97ED43}"/>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55E720E8-5AAB-0A65-412B-9D8271CA08F2}"/>
              </a:ext>
            </a:extLst>
          </p:cNvPr>
          <p:cNvSpPr txBox="1">
            <a:spLocks/>
          </p:cNvSpPr>
          <p:nvPr/>
        </p:nvSpPr>
        <p:spPr>
          <a:xfrm>
            <a:off x="2639029" y="5208604"/>
            <a:ext cx="9916780" cy="92032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marL="0" marR="0" lvl="0" indent="0"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100" normalizeH="0" baseline="0" noProof="0" dirty="0">
                <a:ln>
                  <a:noFill/>
                </a:ln>
                <a:solidFill>
                  <a:srgbClr val="FFFFFF"/>
                </a:solidFill>
                <a:effectLst/>
                <a:uLnTx/>
                <a:uFillTx/>
                <a:latin typeface="Corbel" panose="020B0503020204020204"/>
                <a:ea typeface="+mj-ea"/>
                <a:cs typeface="+mj-cs"/>
              </a:rPr>
              <a:t>News Modeling: Data Pipeline</a:t>
            </a:r>
          </a:p>
        </p:txBody>
      </p:sp>
      <p:pic>
        <p:nvPicPr>
          <p:cNvPr id="9" name="Picture 8">
            <a:extLst>
              <a:ext uri="{FF2B5EF4-FFF2-40B4-BE49-F238E27FC236}">
                <a16:creationId xmlns:a16="http://schemas.microsoft.com/office/drawing/2014/main" id="{82042910-6EA2-67BA-A13B-2E48385995B2}"/>
              </a:ext>
            </a:extLst>
          </p:cNvPr>
          <p:cNvPicPr>
            <a:picLocks noChangeAspect="1"/>
          </p:cNvPicPr>
          <p:nvPr/>
        </p:nvPicPr>
        <p:blipFill>
          <a:blip r:embed="rId3"/>
          <a:stretch>
            <a:fillRect/>
          </a:stretch>
        </p:blipFill>
        <p:spPr>
          <a:xfrm>
            <a:off x="127322" y="1284966"/>
            <a:ext cx="11515480" cy="3905600"/>
          </a:xfrm>
          <a:prstGeom prst="rect">
            <a:avLst/>
          </a:prstGeom>
        </p:spPr>
      </p:pic>
      <p:pic>
        <p:nvPicPr>
          <p:cNvPr id="10" name="Picture 9">
            <a:extLst>
              <a:ext uri="{FF2B5EF4-FFF2-40B4-BE49-F238E27FC236}">
                <a16:creationId xmlns:a16="http://schemas.microsoft.com/office/drawing/2014/main" id="{1D382BD0-06C2-7D9B-4070-54C5CA17A5F7}"/>
              </a:ext>
            </a:extLst>
          </p:cNvPr>
          <p:cNvPicPr>
            <a:picLocks noChangeAspect="1"/>
          </p:cNvPicPr>
          <p:nvPr/>
        </p:nvPicPr>
        <p:blipFill>
          <a:blip r:embed="rId4"/>
          <a:stretch>
            <a:fillRect/>
          </a:stretch>
        </p:blipFill>
        <p:spPr>
          <a:xfrm>
            <a:off x="127322" y="1284966"/>
            <a:ext cx="11515480" cy="3905600"/>
          </a:xfrm>
          <a:prstGeom prst="rect">
            <a:avLst/>
          </a:prstGeom>
        </p:spPr>
      </p:pic>
      <p:pic>
        <p:nvPicPr>
          <p:cNvPr id="11" name="Picture 10">
            <a:extLst>
              <a:ext uri="{FF2B5EF4-FFF2-40B4-BE49-F238E27FC236}">
                <a16:creationId xmlns:a16="http://schemas.microsoft.com/office/drawing/2014/main" id="{8095E2FE-7523-E2DE-39C9-6437C5B3B878}"/>
              </a:ext>
            </a:extLst>
          </p:cNvPr>
          <p:cNvPicPr>
            <a:picLocks noChangeAspect="1"/>
          </p:cNvPicPr>
          <p:nvPr/>
        </p:nvPicPr>
        <p:blipFill>
          <a:blip r:embed="rId5"/>
          <a:stretch>
            <a:fillRect/>
          </a:stretch>
        </p:blipFill>
        <p:spPr>
          <a:xfrm>
            <a:off x="127322" y="1284966"/>
            <a:ext cx="11515480" cy="3905600"/>
          </a:xfrm>
          <a:prstGeom prst="rect">
            <a:avLst/>
          </a:prstGeom>
        </p:spPr>
      </p:pic>
      <p:pic>
        <p:nvPicPr>
          <p:cNvPr id="4" name="Picture 3">
            <a:extLst>
              <a:ext uri="{FF2B5EF4-FFF2-40B4-BE49-F238E27FC236}">
                <a16:creationId xmlns:a16="http://schemas.microsoft.com/office/drawing/2014/main" id="{03FDE008-6D25-0EED-0778-66DE2A02D2E9}"/>
              </a:ext>
            </a:extLst>
          </p:cNvPr>
          <p:cNvPicPr>
            <a:picLocks noChangeAspect="1"/>
          </p:cNvPicPr>
          <p:nvPr/>
        </p:nvPicPr>
        <p:blipFill>
          <a:blip r:embed="rId6"/>
          <a:stretch>
            <a:fillRect/>
          </a:stretch>
        </p:blipFill>
        <p:spPr>
          <a:xfrm>
            <a:off x="127322" y="1279120"/>
            <a:ext cx="11515480" cy="3905600"/>
          </a:xfrm>
          <a:prstGeom prst="rect">
            <a:avLst/>
          </a:prstGeom>
        </p:spPr>
      </p:pic>
      <p:sp>
        <p:nvSpPr>
          <p:cNvPr id="2" name="Rectangle 1">
            <a:extLst>
              <a:ext uri="{FF2B5EF4-FFF2-40B4-BE49-F238E27FC236}">
                <a16:creationId xmlns:a16="http://schemas.microsoft.com/office/drawing/2014/main" id="{FA8D1127-4E1F-D515-2ADF-B58556ACB0C7}"/>
              </a:ext>
            </a:extLst>
          </p:cNvPr>
          <p:cNvSpPr/>
          <p:nvPr/>
        </p:nvSpPr>
        <p:spPr>
          <a:xfrm>
            <a:off x="6608961" y="2159980"/>
            <a:ext cx="3058887" cy="1894114"/>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Qr code&#10;&#10;Description automatically generated">
            <a:extLst>
              <a:ext uri="{FF2B5EF4-FFF2-40B4-BE49-F238E27FC236}">
                <a16:creationId xmlns:a16="http://schemas.microsoft.com/office/drawing/2014/main" id="{46D3CF28-6559-B26B-4F09-DEF689074B3C}"/>
              </a:ext>
            </a:extLst>
          </p:cNvPr>
          <p:cNvPicPr>
            <a:picLocks noChangeAspect="1"/>
          </p:cNvPicPr>
          <p:nvPr/>
        </p:nvPicPr>
        <p:blipFill rotWithShape="1">
          <a:blip r:embed="rId7"/>
          <a:srcRect b="21852"/>
          <a:stretch/>
        </p:blipFill>
        <p:spPr>
          <a:xfrm>
            <a:off x="11732932" y="6390684"/>
            <a:ext cx="477438" cy="483549"/>
          </a:xfrm>
          <a:prstGeom prst="rect">
            <a:avLst/>
          </a:prstGeom>
        </p:spPr>
      </p:pic>
      <p:sp>
        <p:nvSpPr>
          <p:cNvPr id="7" name="TextBox 6">
            <a:extLst>
              <a:ext uri="{FF2B5EF4-FFF2-40B4-BE49-F238E27FC236}">
                <a16:creationId xmlns:a16="http://schemas.microsoft.com/office/drawing/2014/main" id="{B86FE735-0D9E-0693-DCFA-648B0F5BCC51}"/>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Tree>
    <p:extLst>
      <p:ext uri="{BB962C8B-B14F-4D97-AF65-F5344CB8AC3E}">
        <p14:creationId xmlns:p14="http://schemas.microsoft.com/office/powerpoint/2010/main" val="125793092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4" name="Rectangle 3">
            <a:extLst>
              <a:ext uri="{FF2B5EF4-FFF2-40B4-BE49-F238E27FC236}">
                <a16:creationId xmlns:a16="http://schemas.microsoft.com/office/drawing/2014/main" id="{827F0C7B-61CB-76B9-39A8-6BB9F72B0D90}"/>
              </a:ext>
            </a:extLst>
          </p:cNvPr>
          <p:cNvSpPr/>
          <p:nvPr/>
        </p:nvSpPr>
        <p:spPr>
          <a:xfrm>
            <a:off x="0"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56E0588-0A0C-63F5-54D0-B78ABCFE2B9F}"/>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462B2EB5-EE1D-958A-0BE1-FAA07E4163CD}"/>
              </a:ext>
            </a:extLst>
          </p:cNvPr>
          <p:cNvSpPr txBox="1">
            <a:spLocks/>
          </p:cNvSpPr>
          <p:nvPr/>
        </p:nvSpPr>
        <p:spPr>
          <a:xfrm>
            <a:off x="92521" y="1745677"/>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Use Case #2</a:t>
            </a:r>
            <a:endParaRPr kumimoji="0" lang="en-US" i="0" u="none" strike="noStrike" kern="1200" cap="none" spc="-60" normalizeH="0" baseline="0" noProof="0" dirty="0">
              <a:ln>
                <a:noFill/>
              </a:ln>
              <a:solidFill>
                <a:srgbClr val="FFFFFF"/>
              </a:solidFill>
              <a:effectLst/>
              <a:uLnTx/>
              <a:uFillTx/>
              <a:latin typeface="Corbel" panose="020B0503020204020204"/>
              <a:ea typeface="+mj-ea"/>
              <a:cs typeface="+mj-cs"/>
            </a:endParaRPr>
          </a:p>
        </p:txBody>
      </p:sp>
      <p:pic>
        <p:nvPicPr>
          <p:cNvPr id="8" name="Picture 7" descr="A picture containing text&#10;&#10;Description automatically generated">
            <a:extLst>
              <a:ext uri="{FF2B5EF4-FFF2-40B4-BE49-F238E27FC236}">
                <a16:creationId xmlns:a16="http://schemas.microsoft.com/office/drawing/2014/main" id="{41172578-13E5-576E-1861-F3B7E08E5D32}"/>
              </a:ext>
            </a:extLst>
          </p:cNvPr>
          <p:cNvPicPr>
            <a:picLocks noChangeAspect="1"/>
          </p:cNvPicPr>
          <p:nvPr/>
        </p:nvPicPr>
        <p:blipFill>
          <a:blip r:embed="rId3"/>
          <a:stretch>
            <a:fillRect/>
          </a:stretch>
        </p:blipFill>
        <p:spPr>
          <a:xfrm>
            <a:off x="4030864" y="1502364"/>
            <a:ext cx="6809441" cy="1301551"/>
          </a:xfrm>
          <a:prstGeom prst="rect">
            <a:avLst/>
          </a:prstGeom>
        </p:spPr>
      </p:pic>
      <p:pic>
        <p:nvPicPr>
          <p:cNvPr id="10" name="Picture 9" descr="Text, letter&#10;&#10;Description automatically generated">
            <a:extLst>
              <a:ext uri="{FF2B5EF4-FFF2-40B4-BE49-F238E27FC236}">
                <a16:creationId xmlns:a16="http://schemas.microsoft.com/office/drawing/2014/main" id="{4DCB5C41-0E79-E96C-4F67-9542B06591DC}"/>
              </a:ext>
            </a:extLst>
          </p:cNvPr>
          <p:cNvPicPr>
            <a:picLocks noChangeAspect="1"/>
          </p:cNvPicPr>
          <p:nvPr/>
        </p:nvPicPr>
        <p:blipFill rotWithShape="1">
          <a:blip r:embed="rId4"/>
          <a:srcRect b="25616"/>
          <a:stretch/>
        </p:blipFill>
        <p:spPr>
          <a:xfrm>
            <a:off x="4030864" y="2790468"/>
            <a:ext cx="6809441" cy="3562099"/>
          </a:xfrm>
          <a:prstGeom prst="rect">
            <a:avLst/>
          </a:prstGeom>
        </p:spPr>
      </p:pic>
      <p:pic>
        <p:nvPicPr>
          <p:cNvPr id="2" name="Picture 1" descr="Qr code&#10;&#10;Description automatically generated">
            <a:extLst>
              <a:ext uri="{FF2B5EF4-FFF2-40B4-BE49-F238E27FC236}">
                <a16:creationId xmlns:a16="http://schemas.microsoft.com/office/drawing/2014/main" id="{2017AC29-BEBF-BA00-F72C-1EAD66FB5295}"/>
              </a:ext>
            </a:extLst>
          </p:cNvPr>
          <p:cNvPicPr>
            <a:picLocks noChangeAspect="1"/>
          </p:cNvPicPr>
          <p:nvPr/>
        </p:nvPicPr>
        <p:blipFill rotWithShape="1">
          <a:blip r:embed="rId5"/>
          <a:srcRect b="21852"/>
          <a:stretch/>
        </p:blipFill>
        <p:spPr>
          <a:xfrm>
            <a:off x="11732932" y="6390684"/>
            <a:ext cx="477438" cy="483549"/>
          </a:xfrm>
          <a:prstGeom prst="rect">
            <a:avLst/>
          </a:prstGeom>
        </p:spPr>
      </p:pic>
      <p:sp>
        <p:nvSpPr>
          <p:cNvPr id="3" name="TextBox 2">
            <a:extLst>
              <a:ext uri="{FF2B5EF4-FFF2-40B4-BE49-F238E27FC236}">
                <a16:creationId xmlns:a16="http://schemas.microsoft.com/office/drawing/2014/main" id="{15C80D8A-C69E-19D8-1273-EAF46411AF51}"/>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5362" name="Picture 2" descr="ESG – Reporting Part I Basics – Full Service Financial Reporting Suite | ESG  Reporting | Fund Factsheet | anevis solutions">
            <a:extLst>
              <a:ext uri="{FF2B5EF4-FFF2-40B4-BE49-F238E27FC236}">
                <a16:creationId xmlns:a16="http://schemas.microsoft.com/office/drawing/2014/main" id="{803DD1A6-7685-2351-9B5A-C124EEF0D9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047" r="7287"/>
          <a:stretch/>
        </p:blipFill>
        <p:spPr bwMode="auto">
          <a:xfrm>
            <a:off x="3229248" y="1740312"/>
            <a:ext cx="8336238" cy="440944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827F0C7B-61CB-76B9-39A8-6BB9F72B0D90}"/>
              </a:ext>
            </a:extLst>
          </p:cNvPr>
          <p:cNvSpPr/>
          <p:nvPr/>
        </p:nvSpPr>
        <p:spPr>
          <a:xfrm>
            <a:off x="4199"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56E0588-0A0C-63F5-54D0-B78ABCFE2B9F}"/>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462B2EB5-EE1D-958A-0BE1-FAA07E4163CD}"/>
              </a:ext>
            </a:extLst>
          </p:cNvPr>
          <p:cNvSpPr txBox="1">
            <a:spLocks/>
          </p:cNvSpPr>
          <p:nvPr/>
        </p:nvSpPr>
        <p:spPr>
          <a:xfrm>
            <a:off x="96721" y="1740312"/>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Use Case #2</a:t>
            </a:r>
            <a:endParaRPr kumimoji="0" lang="en-US" i="0" u="none" strike="noStrike" kern="1200" cap="none" spc="-60" normalizeH="0" baseline="0" noProof="0" dirty="0">
              <a:ln>
                <a:noFill/>
              </a:ln>
              <a:solidFill>
                <a:srgbClr val="FFFFFF"/>
              </a:solidFill>
              <a:effectLst/>
              <a:uLnTx/>
              <a:uFillTx/>
              <a:latin typeface="Corbel" panose="020B0503020204020204"/>
              <a:ea typeface="+mj-ea"/>
              <a:cs typeface="+mj-cs"/>
            </a:endParaRPr>
          </a:p>
        </p:txBody>
      </p:sp>
      <p:pic>
        <p:nvPicPr>
          <p:cNvPr id="2" name="Picture 1" descr="Qr code&#10;&#10;Description automatically generated">
            <a:extLst>
              <a:ext uri="{FF2B5EF4-FFF2-40B4-BE49-F238E27FC236}">
                <a16:creationId xmlns:a16="http://schemas.microsoft.com/office/drawing/2014/main" id="{D47055FB-764D-B951-34DD-C2DACB94032E}"/>
              </a:ext>
            </a:extLst>
          </p:cNvPr>
          <p:cNvPicPr>
            <a:picLocks noChangeAspect="1"/>
          </p:cNvPicPr>
          <p:nvPr/>
        </p:nvPicPr>
        <p:blipFill rotWithShape="1">
          <a:blip r:embed="rId4"/>
          <a:srcRect b="21852"/>
          <a:stretch/>
        </p:blipFill>
        <p:spPr>
          <a:xfrm>
            <a:off x="11732932" y="6390684"/>
            <a:ext cx="477438" cy="483549"/>
          </a:xfrm>
          <a:prstGeom prst="rect">
            <a:avLst/>
          </a:prstGeom>
        </p:spPr>
      </p:pic>
      <p:sp>
        <p:nvSpPr>
          <p:cNvPr id="3" name="TextBox 2">
            <a:extLst>
              <a:ext uri="{FF2B5EF4-FFF2-40B4-BE49-F238E27FC236}">
                <a16:creationId xmlns:a16="http://schemas.microsoft.com/office/drawing/2014/main" id="{12FCCF21-27A6-7B75-5A7E-452DB314FE09}"/>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
        <p:nvSpPr>
          <p:cNvPr id="7" name="Title 1">
            <a:extLst>
              <a:ext uri="{FF2B5EF4-FFF2-40B4-BE49-F238E27FC236}">
                <a16:creationId xmlns:a16="http://schemas.microsoft.com/office/drawing/2014/main" id="{43370269-0591-6A54-5C5C-F8AFBF20F947}"/>
              </a:ext>
            </a:extLst>
          </p:cNvPr>
          <p:cNvSpPr txBox="1">
            <a:spLocks/>
          </p:cNvSpPr>
          <p:nvPr/>
        </p:nvSpPr>
        <p:spPr>
          <a:xfrm>
            <a:off x="96721" y="1907084"/>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		     :</a:t>
            </a:r>
          </a:p>
          <a:p>
            <a:pPr>
              <a:buClrTx/>
            </a:pPr>
            <a:r>
              <a:rPr lang="en-US" dirty="0">
                <a:latin typeface="Corbel" panose="020B0503020204020204"/>
              </a:rPr>
              <a:t>Finding Keywords </a:t>
            </a:r>
            <a:r>
              <a:rPr kumimoji="0" lang="en-US" i="0" u="none" strike="noStrike" kern="1200" cap="none" spc="-60" normalizeH="0" baseline="0" noProof="0" dirty="0">
                <a:ln>
                  <a:noFill/>
                </a:ln>
                <a:solidFill>
                  <a:srgbClr val="FFFFFF"/>
                </a:solidFill>
                <a:effectLst/>
                <a:uLnTx/>
                <a:uFillTx/>
                <a:latin typeface="Corbel" panose="020B0503020204020204"/>
                <a:ea typeface="+mj-ea"/>
                <a:cs typeface="+mj-cs"/>
              </a:rPr>
              <a:t>in Earnings Call Transcripts</a:t>
            </a:r>
          </a:p>
        </p:txBody>
      </p:sp>
    </p:spTree>
    <p:extLst>
      <p:ext uri="{BB962C8B-B14F-4D97-AF65-F5344CB8AC3E}">
        <p14:creationId xmlns:p14="http://schemas.microsoft.com/office/powerpoint/2010/main" val="338926312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0026 -3.7037E-7 L -0.00026 -0.12014 " pathEditMode="relative" rAng="0" ptsTypes="AA">
                                      <p:cBhvr>
                                        <p:cTn id="6" dur="1000" fill="hold"/>
                                        <p:tgtEl>
                                          <p:spTgt spid="6"/>
                                        </p:tgtEl>
                                        <p:attrNameLst>
                                          <p:attrName>ppt_x</p:attrName>
                                          <p:attrName>ppt_y</p:attrName>
                                        </p:attrNameLst>
                                      </p:cBhvr>
                                      <p:rCtr x="0" y="-6019"/>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4" name="Rectangle 3">
            <a:extLst>
              <a:ext uri="{FF2B5EF4-FFF2-40B4-BE49-F238E27FC236}">
                <a16:creationId xmlns:a16="http://schemas.microsoft.com/office/drawing/2014/main" id="{827F0C7B-61CB-76B9-39A8-6BB9F72B0D90}"/>
              </a:ext>
            </a:extLst>
          </p:cNvPr>
          <p:cNvSpPr/>
          <p:nvPr/>
        </p:nvSpPr>
        <p:spPr>
          <a:xfrm>
            <a:off x="4199"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56E0588-0A0C-63F5-54D0-B78ABCFE2B9F}"/>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Qr code&#10;&#10;Description automatically generated">
            <a:extLst>
              <a:ext uri="{FF2B5EF4-FFF2-40B4-BE49-F238E27FC236}">
                <a16:creationId xmlns:a16="http://schemas.microsoft.com/office/drawing/2014/main" id="{D47055FB-764D-B951-34DD-C2DACB94032E}"/>
              </a:ext>
            </a:extLst>
          </p:cNvPr>
          <p:cNvPicPr>
            <a:picLocks noChangeAspect="1"/>
          </p:cNvPicPr>
          <p:nvPr/>
        </p:nvPicPr>
        <p:blipFill rotWithShape="1">
          <a:blip r:embed="rId3"/>
          <a:srcRect b="21852"/>
          <a:stretch/>
        </p:blipFill>
        <p:spPr>
          <a:xfrm>
            <a:off x="11732932" y="6390684"/>
            <a:ext cx="477438" cy="483549"/>
          </a:xfrm>
          <a:prstGeom prst="rect">
            <a:avLst/>
          </a:prstGeom>
        </p:spPr>
      </p:pic>
      <p:pic>
        <p:nvPicPr>
          <p:cNvPr id="7" name="Picture 6" descr="Text&#10;&#10;Description automatically generated">
            <a:extLst>
              <a:ext uri="{FF2B5EF4-FFF2-40B4-BE49-F238E27FC236}">
                <a16:creationId xmlns:a16="http://schemas.microsoft.com/office/drawing/2014/main" id="{F5DB64A0-6FCD-97C9-3B09-6DD4BE1615CD}"/>
              </a:ext>
            </a:extLst>
          </p:cNvPr>
          <p:cNvPicPr>
            <a:picLocks noChangeAspect="1"/>
          </p:cNvPicPr>
          <p:nvPr/>
        </p:nvPicPr>
        <p:blipFill rotWithShape="1">
          <a:blip r:embed="rId4"/>
          <a:srcRect t="3622" b="2493"/>
          <a:stretch/>
        </p:blipFill>
        <p:spPr>
          <a:xfrm>
            <a:off x="3512095" y="2237125"/>
            <a:ext cx="7008065" cy="849800"/>
          </a:xfrm>
          <a:prstGeom prst="rect">
            <a:avLst/>
          </a:prstGeom>
        </p:spPr>
      </p:pic>
      <p:sp>
        <p:nvSpPr>
          <p:cNvPr id="3" name="Rectangle 2">
            <a:extLst>
              <a:ext uri="{FF2B5EF4-FFF2-40B4-BE49-F238E27FC236}">
                <a16:creationId xmlns:a16="http://schemas.microsoft.com/office/drawing/2014/main" id="{F328F77F-C9EB-3160-FF97-4F84DAB6F4C7}"/>
              </a:ext>
            </a:extLst>
          </p:cNvPr>
          <p:cNvSpPr/>
          <p:nvPr/>
        </p:nvSpPr>
        <p:spPr>
          <a:xfrm>
            <a:off x="3512095" y="2235028"/>
            <a:ext cx="6904797" cy="849800"/>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7CD98A-65D5-6530-E03C-9A848FA43A5C}"/>
              </a:ext>
            </a:extLst>
          </p:cNvPr>
          <p:cNvSpPr/>
          <p:nvPr/>
        </p:nvSpPr>
        <p:spPr>
          <a:xfrm>
            <a:off x="7529991" y="2310175"/>
            <a:ext cx="1130497" cy="33134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3EB7241-D1AF-BB68-E656-DB662876E423}"/>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
        <p:nvSpPr>
          <p:cNvPr id="9" name="Title 1">
            <a:extLst>
              <a:ext uri="{FF2B5EF4-FFF2-40B4-BE49-F238E27FC236}">
                <a16:creationId xmlns:a16="http://schemas.microsoft.com/office/drawing/2014/main" id="{8AAB5B83-BC4B-B3E6-8E55-41575424A8C0}"/>
              </a:ext>
            </a:extLst>
          </p:cNvPr>
          <p:cNvSpPr txBox="1">
            <a:spLocks/>
          </p:cNvSpPr>
          <p:nvPr/>
        </p:nvSpPr>
        <p:spPr>
          <a:xfrm>
            <a:off x="96721" y="1907084"/>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Use Case #2:</a:t>
            </a:r>
          </a:p>
          <a:p>
            <a:pPr>
              <a:buClrTx/>
            </a:pPr>
            <a:r>
              <a:rPr lang="en-US" dirty="0">
                <a:latin typeface="Corbel" panose="020B0503020204020204"/>
              </a:rPr>
              <a:t>Finding Keywords </a:t>
            </a:r>
            <a:r>
              <a:rPr kumimoji="0" lang="en-US" i="0" u="none" strike="noStrike" kern="1200" cap="none" spc="-60" normalizeH="0" baseline="0" noProof="0" dirty="0">
                <a:ln>
                  <a:noFill/>
                </a:ln>
                <a:solidFill>
                  <a:srgbClr val="FFFFFF"/>
                </a:solidFill>
                <a:effectLst/>
                <a:uLnTx/>
                <a:uFillTx/>
                <a:latin typeface="Corbel" panose="020B0503020204020204"/>
                <a:ea typeface="+mj-ea"/>
                <a:cs typeface="+mj-cs"/>
              </a:rPr>
              <a:t>in Earnings Call Transcripts</a:t>
            </a:r>
          </a:p>
        </p:txBody>
      </p:sp>
    </p:spTree>
    <p:extLst>
      <p:ext uri="{BB962C8B-B14F-4D97-AF65-F5344CB8AC3E}">
        <p14:creationId xmlns:p14="http://schemas.microsoft.com/office/powerpoint/2010/main" val="1886739096"/>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4" name="Rectangle 3">
            <a:extLst>
              <a:ext uri="{FF2B5EF4-FFF2-40B4-BE49-F238E27FC236}">
                <a16:creationId xmlns:a16="http://schemas.microsoft.com/office/drawing/2014/main" id="{827F0C7B-61CB-76B9-39A8-6BB9F72B0D90}"/>
              </a:ext>
            </a:extLst>
          </p:cNvPr>
          <p:cNvSpPr/>
          <p:nvPr/>
        </p:nvSpPr>
        <p:spPr>
          <a:xfrm>
            <a:off x="4199"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56E0588-0A0C-63F5-54D0-B78ABCFE2B9F}"/>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Qr code&#10;&#10;Description automatically generated">
            <a:extLst>
              <a:ext uri="{FF2B5EF4-FFF2-40B4-BE49-F238E27FC236}">
                <a16:creationId xmlns:a16="http://schemas.microsoft.com/office/drawing/2014/main" id="{D47055FB-764D-B951-34DD-C2DACB94032E}"/>
              </a:ext>
            </a:extLst>
          </p:cNvPr>
          <p:cNvPicPr>
            <a:picLocks noChangeAspect="1"/>
          </p:cNvPicPr>
          <p:nvPr/>
        </p:nvPicPr>
        <p:blipFill rotWithShape="1">
          <a:blip r:embed="rId3"/>
          <a:srcRect b="21852"/>
          <a:stretch/>
        </p:blipFill>
        <p:spPr>
          <a:xfrm>
            <a:off x="11732932" y="6390684"/>
            <a:ext cx="477438" cy="483549"/>
          </a:xfrm>
          <a:prstGeom prst="rect">
            <a:avLst/>
          </a:prstGeom>
        </p:spPr>
      </p:pic>
      <p:pic>
        <p:nvPicPr>
          <p:cNvPr id="7" name="Picture 6" descr="Text&#10;&#10;Description automatically generated">
            <a:extLst>
              <a:ext uri="{FF2B5EF4-FFF2-40B4-BE49-F238E27FC236}">
                <a16:creationId xmlns:a16="http://schemas.microsoft.com/office/drawing/2014/main" id="{F5DB64A0-6FCD-97C9-3B09-6DD4BE1615CD}"/>
              </a:ext>
            </a:extLst>
          </p:cNvPr>
          <p:cNvPicPr>
            <a:picLocks noChangeAspect="1"/>
          </p:cNvPicPr>
          <p:nvPr/>
        </p:nvPicPr>
        <p:blipFill rotWithShape="1">
          <a:blip r:embed="rId4"/>
          <a:srcRect t="3622" b="2493"/>
          <a:stretch/>
        </p:blipFill>
        <p:spPr>
          <a:xfrm>
            <a:off x="3512095" y="2237125"/>
            <a:ext cx="7008065" cy="849800"/>
          </a:xfrm>
          <a:prstGeom prst="rect">
            <a:avLst/>
          </a:prstGeom>
        </p:spPr>
      </p:pic>
      <p:sp>
        <p:nvSpPr>
          <p:cNvPr id="3" name="Rectangle 2">
            <a:extLst>
              <a:ext uri="{FF2B5EF4-FFF2-40B4-BE49-F238E27FC236}">
                <a16:creationId xmlns:a16="http://schemas.microsoft.com/office/drawing/2014/main" id="{F328F77F-C9EB-3160-FF97-4F84DAB6F4C7}"/>
              </a:ext>
            </a:extLst>
          </p:cNvPr>
          <p:cNvSpPr/>
          <p:nvPr/>
        </p:nvSpPr>
        <p:spPr>
          <a:xfrm>
            <a:off x="3512095" y="2235028"/>
            <a:ext cx="6904797" cy="849800"/>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7CD98A-65D5-6530-E03C-9A848FA43A5C}"/>
              </a:ext>
            </a:extLst>
          </p:cNvPr>
          <p:cNvSpPr/>
          <p:nvPr/>
        </p:nvSpPr>
        <p:spPr>
          <a:xfrm>
            <a:off x="7529991" y="2310175"/>
            <a:ext cx="1130497" cy="33134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screenshot of a computer&#10;&#10;Description automatically generated with medium confidence">
            <a:extLst>
              <a:ext uri="{FF2B5EF4-FFF2-40B4-BE49-F238E27FC236}">
                <a16:creationId xmlns:a16="http://schemas.microsoft.com/office/drawing/2014/main" id="{5325F567-7786-DCE8-E6B8-03977C2BCE57}"/>
              </a:ext>
            </a:extLst>
          </p:cNvPr>
          <p:cNvPicPr>
            <a:picLocks noChangeAspect="1"/>
          </p:cNvPicPr>
          <p:nvPr/>
        </p:nvPicPr>
        <p:blipFill rotWithShape="1">
          <a:blip r:embed="rId5"/>
          <a:srcRect t="1955" b="1"/>
          <a:stretch/>
        </p:blipFill>
        <p:spPr>
          <a:xfrm>
            <a:off x="4469708" y="3630906"/>
            <a:ext cx="6477000" cy="2042065"/>
          </a:xfrm>
          <a:prstGeom prst="rect">
            <a:avLst/>
          </a:prstGeom>
        </p:spPr>
      </p:pic>
      <p:sp>
        <p:nvSpPr>
          <p:cNvPr id="18" name="Rectangle 17">
            <a:extLst>
              <a:ext uri="{FF2B5EF4-FFF2-40B4-BE49-F238E27FC236}">
                <a16:creationId xmlns:a16="http://schemas.microsoft.com/office/drawing/2014/main" id="{11FDEBA8-7AD3-2C15-496A-C10385010F10}"/>
              </a:ext>
            </a:extLst>
          </p:cNvPr>
          <p:cNvSpPr/>
          <p:nvPr/>
        </p:nvSpPr>
        <p:spPr>
          <a:xfrm>
            <a:off x="4216228" y="3569364"/>
            <a:ext cx="7008065" cy="2103608"/>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6A0D278-36AB-7A3A-6958-A75727783055}"/>
              </a:ext>
            </a:extLst>
          </p:cNvPr>
          <p:cNvSpPr/>
          <p:nvPr/>
        </p:nvSpPr>
        <p:spPr>
          <a:xfrm>
            <a:off x="7786951" y="4275022"/>
            <a:ext cx="1652851" cy="365515"/>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4FAC7D1-1F01-5F83-F0C0-0D388E888FBB}"/>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
        <p:nvSpPr>
          <p:cNvPr id="9" name="Title 1">
            <a:extLst>
              <a:ext uri="{FF2B5EF4-FFF2-40B4-BE49-F238E27FC236}">
                <a16:creationId xmlns:a16="http://schemas.microsoft.com/office/drawing/2014/main" id="{573AEA3C-BA58-19EE-D1CE-B4A25CE9C021}"/>
              </a:ext>
            </a:extLst>
          </p:cNvPr>
          <p:cNvSpPr txBox="1">
            <a:spLocks/>
          </p:cNvSpPr>
          <p:nvPr/>
        </p:nvSpPr>
        <p:spPr>
          <a:xfrm>
            <a:off x="96721" y="1907084"/>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Use Case #2:</a:t>
            </a:r>
          </a:p>
          <a:p>
            <a:pPr>
              <a:buClrTx/>
            </a:pPr>
            <a:r>
              <a:rPr lang="en-US" dirty="0">
                <a:latin typeface="Corbel" panose="020B0503020204020204"/>
              </a:rPr>
              <a:t>Finding Keywords </a:t>
            </a:r>
            <a:r>
              <a:rPr kumimoji="0" lang="en-US" i="0" u="none" strike="noStrike" kern="1200" cap="none" spc="-60" normalizeH="0" baseline="0" noProof="0" dirty="0">
                <a:ln>
                  <a:noFill/>
                </a:ln>
                <a:solidFill>
                  <a:srgbClr val="FFFFFF"/>
                </a:solidFill>
                <a:effectLst/>
                <a:uLnTx/>
                <a:uFillTx/>
                <a:latin typeface="Corbel" panose="020B0503020204020204"/>
                <a:ea typeface="+mj-ea"/>
                <a:cs typeface="+mj-cs"/>
              </a:rPr>
              <a:t>in Earnings Call Transcripts</a:t>
            </a:r>
          </a:p>
        </p:txBody>
      </p:sp>
    </p:spTree>
    <p:extLst>
      <p:ext uri="{BB962C8B-B14F-4D97-AF65-F5344CB8AC3E}">
        <p14:creationId xmlns:p14="http://schemas.microsoft.com/office/powerpoint/2010/main" val="3228267822"/>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4" name="Rectangle 3">
            <a:extLst>
              <a:ext uri="{FF2B5EF4-FFF2-40B4-BE49-F238E27FC236}">
                <a16:creationId xmlns:a16="http://schemas.microsoft.com/office/drawing/2014/main" id="{827F0C7B-61CB-76B9-39A8-6BB9F72B0D90}"/>
              </a:ext>
            </a:extLst>
          </p:cNvPr>
          <p:cNvSpPr/>
          <p:nvPr/>
        </p:nvSpPr>
        <p:spPr>
          <a:xfrm>
            <a:off x="0"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56E0588-0A0C-63F5-54D0-B78ABCFE2B9F}"/>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text&#10;&#10;Description automatically generated">
            <a:extLst>
              <a:ext uri="{FF2B5EF4-FFF2-40B4-BE49-F238E27FC236}">
                <a16:creationId xmlns:a16="http://schemas.microsoft.com/office/drawing/2014/main" id="{41172578-13E5-576E-1861-F3B7E08E5D32}"/>
              </a:ext>
            </a:extLst>
          </p:cNvPr>
          <p:cNvPicPr>
            <a:picLocks noChangeAspect="1"/>
          </p:cNvPicPr>
          <p:nvPr/>
        </p:nvPicPr>
        <p:blipFill>
          <a:blip r:embed="rId3"/>
          <a:stretch>
            <a:fillRect/>
          </a:stretch>
        </p:blipFill>
        <p:spPr>
          <a:xfrm>
            <a:off x="4030864" y="1502364"/>
            <a:ext cx="6809441" cy="1301551"/>
          </a:xfrm>
          <a:prstGeom prst="rect">
            <a:avLst/>
          </a:prstGeom>
        </p:spPr>
      </p:pic>
      <p:pic>
        <p:nvPicPr>
          <p:cNvPr id="10" name="Picture 9" descr="Text, letter&#10;&#10;Description automatically generated">
            <a:extLst>
              <a:ext uri="{FF2B5EF4-FFF2-40B4-BE49-F238E27FC236}">
                <a16:creationId xmlns:a16="http://schemas.microsoft.com/office/drawing/2014/main" id="{4DCB5C41-0E79-E96C-4F67-9542B06591DC}"/>
              </a:ext>
            </a:extLst>
          </p:cNvPr>
          <p:cNvPicPr>
            <a:picLocks noChangeAspect="1"/>
          </p:cNvPicPr>
          <p:nvPr/>
        </p:nvPicPr>
        <p:blipFill rotWithShape="1">
          <a:blip r:embed="rId4"/>
          <a:srcRect b="25616"/>
          <a:stretch/>
        </p:blipFill>
        <p:spPr>
          <a:xfrm>
            <a:off x="4030864" y="2790468"/>
            <a:ext cx="6809441" cy="3562099"/>
          </a:xfrm>
          <a:prstGeom prst="rect">
            <a:avLst/>
          </a:prstGeom>
        </p:spPr>
      </p:pic>
      <p:pic>
        <p:nvPicPr>
          <p:cNvPr id="3" name="Picture 2" descr="Qr code&#10;&#10;Description automatically generated">
            <a:extLst>
              <a:ext uri="{FF2B5EF4-FFF2-40B4-BE49-F238E27FC236}">
                <a16:creationId xmlns:a16="http://schemas.microsoft.com/office/drawing/2014/main" id="{F2549A31-A17E-7A92-194E-7BAE9015C52E}"/>
              </a:ext>
            </a:extLst>
          </p:cNvPr>
          <p:cNvPicPr>
            <a:picLocks noChangeAspect="1"/>
          </p:cNvPicPr>
          <p:nvPr/>
        </p:nvPicPr>
        <p:blipFill rotWithShape="1">
          <a:blip r:embed="rId5"/>
          <a:srcRect b="21852"/>
          <a:stretch/>
        </p:blipFill>
        <p:spPr>
          <a:xfrm>
            <a:off x="11732932" y="6390684"/>
            <a:ext cx="477438" cy="483549"/>
          </a:xfrm>
          <a:prstGeom prst="rect">
            <a:avLst/>
          </a:prstGeom>
        </p:spPr>
      </p:pic>
      <p:sp>
        <p:nvSpPr>
          <p:cNvPr id="2" name="TextBox 1">
            <a:extLst>
              <a:ext uri="{FF2B5EF4-FFF2-40B4-BE49-F238E27FC236}">
                <a16:creationId xmlns:a16="http://schemas.microsoft.com/office/drawing/2014/main" id="{7614E81D-8DB6-B68C-C8A2-8B80141BE1CA}"/>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
        <p:nvSpPr>
          <p:cNvPr id="7" name="Title 1">
            <a:extLst>
              <a:ext uri="{FF2B5EF4-FFF2-40B4-BE49-F238E27FC236}">
                <a16:creationId xmlns:a16="http://schemas.microsoft.com/office/drawing/2014/main" id="{1B070BAC-4039-CACC-D445-65079C2274D9}"/>
              </a:ext>
            </a:extLst>
          </p:cNvPr>
          <p:cNvSpPr txBox="1">
            <a:spLocks/>
          </p:cNvSpPr>
          <p:nvPr/>
        </p:nvSpPr>
        <p:spPr>
          <a:xfrm>
            <a:off x="96721" y="1907084"/>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Use Case #2:</a:t>
            </a:r>
          </a:p>
          <a:p>
            <a:pPr>
              <a:buClrTx/>
            </a:pPr>
            <a:r>
              <a:rPr lang="en-US" dirty="0">
                <a:latin typeface="Corbel" panose="020B0503020204020204"/>
              </a:rPr>
              <a:t>Finding Keywords </a:t>
            </a:r>
            <a:r>
              <a:rPr kumimoji="0" lang="en-US" i="0" u="none" strike="noStrike" kern="1200" cap="none" spc="-60" normalizeH="0" baseline="0" noProof="0" dirty="0">
                <a:ln>
                  <a:noFill/>
                </a:ln>
                <a:solidFill>
                  <a:srgbClr val="FFFFFF"/>
                </a:solidFill>
                <a:effectLst/>
                <a:uLnTx/>
                <a:uFillTx/>
                <a:latin typeface="Corbel" panose="020B0503020204020204"/>
                <a:ea typeface="+mj-ea"/>
                <a:cs typeface="+mj-cs"/>
              </a:rPr>
              <a:t>in Earnings Call Transcripts</a:t>
            </a:r>
          </a:p>
        </p:txBody>
      </p:sp>
    </p:spTree>
    <p:extLst>
      <p:ext uri="{BB962C8B-B14F-4D97-AF65-F5344CB8AC3E}">
        <p14:creationId xmlns:p14="http://schemas.microsoft.com/office/powerpoint/2010/main" val="3014591805"/>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4" name="Rectangle 3">
            <a:extLst>
              <a:ext uri="{FF2B5EF4-FFF2-40B4-BE49-F238E27FC236}">
                <a16:creationId xmlns:a16="http://schemas.microsoft.com/office/drawing/2014/main" id="{827F0C7B-61CB-76B9-39A8-6BB9F72B0D90}"/>
              </a:ext>
            </a:extLst>
          </p:cNvPr>
          <p:cNvSpPr/>
          <p:nvPr/>
        </p:nvSpPr>
        <p:spPr>
          <a:xfrm>
            <a:off x="0"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56E0588-0A0C-63F5-54D0-B78ABCFE2B9F}"/>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text&#10;&#10;Description automatically generated">
            <a:extLst>
              <a:ext uri="{FF2B5EF4-FFF2-40B4-BE49-F238E27FC236}">
                <a16:creationId xmlns:a16="http://schemas.microsoft.com/office/drawing/2014/main" id="{41172578-13E5-576E-1861-F3B7E08E5D32}"/>
              </a:ext>
            </a:extLst>
          </p:cNvPr>
          <p:cNvPicPr>
            <a:picLocks noChangeAspect="1"/>
          </p:cNvPicPr>
          <p:nvPr/>
        </p:nvPicPr>
        <p:blipFill>
          <a:blip r:embed="rId3"/>
          <a:stretch>
            <a:fillRect/>
          </a:stretch>
        </p:blipFill>
        <p:spPr>
          <a:xfrm>
            <a:off x="4030864" y="1502364"/>
            <a:ext cx="6809441" cy="1301551"/>
          </a:xfrm>
          <a:prstGeom prst="rect">
            <a:avLst/>
          </a:prstGeom>
        </p:spPr>
      </p:pic>
      <p:pic>
        <p:nvPicPr>
          <p:cNvPr id="10" name="Picture 9" descr="Text, letter&#10;&#10;Description automatically generated">
            <a:extLst>
              <a:ext uri="{FF2B5EF4-FFF2-40B4-BE49-F238E27FC236}">
                <a16:creationId xmlns:a16="http://schemas.microsoft.com/office/drawing/2014/main" id="{4DCB5C41-0E79-E96C-4F67-9542B06591DC}"/>
              </a:ext>
            </a:extLst>
          </p:cNvPr>
          <p:cNvPicPr>
            <a:picLocks noChangeAspect="1"/>
          </p:cNvPicPr>
          <p:nvPr/>
        </p:nvPicPr>
        <p:blipFill rotWithShape="1">
          <a:blip r:embed="rId4"/>
          <a:srcRect b="25616"/>
          <a:stretch/>
        </p:blipFill>
        <p:spPr>
          <a:xfrm>
            <a:off x="4030864" y="2790468"/>
            <a:ext cx="6809441" cy="3562099"/>
          </a:xfrm>
          <a:prstGeom prst="rect">
            <a:avLst/>
          </a:prstGeom>
        </p:spPr>
      </p:pic>
      <p:sp>
        <p:nvSpPr>
          <p:cNvPr id="2" name="Rectangle 1">
            <a:extLst>
              <a:ext uri="{FF2B5EF4-FFF2-40B4-BE49-F238E27FC236}">
                <a16:creationId xmlns:a16="http://schemas.microsoft.com/office/drawing/2014/main" id="{0B92E02F-1FE6-26AB-AD45-2133C9ECC391}"/>
              </a:ext>
            </a:extLst>
          </p:cNvPr>
          <p:cNvSpPr/>
          <p:nvPr/>
        </p:nvSpPr>
        <p:spPr>
          <a:xfrm>
            <a:off x="6324600" y="5148943"/>
            <a:ext cx="1077686" cy="206693"/>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Qr code&#10;&#10;Description automatically generated">
            <a:extLst>
              <a:ext uri="{FF2B5EF4-FFF2-40B4-BE49-F238E27FC236}">
                <a16:creationId xmlns:a16="http://schemas.microsoft.com/office/drawing/2014/main" id="{F2549A31-A17E-7A92-194E-7BAE9015C52E}"/>
              </a:ext>
            </a:extLst>
          </p:cNvPr>
          <p:cNvPicPr>
            <a:picLocks noChangeAspect="1"/>
          </p:cNvPicPr>
          <p:nvPr/>
        </p:nvPicPr>
        <p:blipFill rotWithShape="1">
          <a:blip r:embed="rId5"/>
          <a:srcRect b="21852"/>
          <a:stretch/>
        </p:blipFill>
        <p:spPr>
          <a:xfrm>
            <a:off x="11732932" y="6390684"/>
            <a:ext cx="477438" cy="483549"/>
          </a:xfrm>
          <a:prstGeom prst="rect">
            <a:avLst/>
          </a:prstGeom>
        </p:spPr>
      </p:pic>
      <p:sp>
        <p:nvSpPr>
          <p:cNvPr id="7" name="TextBox 6">
            <a:extLst>
              <a:ext uri="{FF2B5EF4-FFF2-40B4-BE49-F238E27FC236}">
                <a16:creationId xmlns:a16="http://schemas.microsoft.com/office/drawing/2014/main" id="{7F337EBC-4F50-F62E-E6D1-D07645C80642}"/>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
        <p:nvSpPr>
          <p:cNvPr id="9" name="Title 1">
            <a:extLst>
              <a:ext uri="{FF2B5EF4-FFF2-40B4-BE49-F238E27FC236}">
                <a16:creationId xmlns:a16="http://schemas.microsoft.com/office/drawing/2014/main" id="{2862CA0D-F77E-DCDE-7341-75405728A267}"/>
              </a:ext>
            </a:extLst>
          </p:cNvPr>
          <p:cNvSpPr txBox="1">
            <a:spLocks/>
          </p:cNvSpPr>
          <p:nvPr/>
        </p:nvSpPr>
        <p:spPr>
          <a:xfrm>
            <a:off x="96721" y="1907084"/>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Use Case #2:</a:t>
            </a:r>
          </a:p>
          <a:p>
            <a:pPr>
              <a:buClrTx/>
            </a:pPr>
            <a:r>
              <a:rPr lang="en-US" dirty="0">
                <a:latin typeface="Corbel" panose="020B0503020204020204"/>
              </a:rPr>
              <a:t>Finding Keywords </a:t>
            </a:r>
            <a:r>
              <a:rPr kumimoji="0" lang="en-US" i="0" u="none" strike="noStrike" kern="1200" cap="none" spc="-60" normalizeH="0" baseline="0" noProof="0" dirty="0">
                <a:ln>
                  <a:noFill/>
                </a:ln>
                <a:solidFill>
                  <a:srgbClr val="FFFFFF"/>
                </a:solidFill>
                <a:effectLst/>
                <a:uLnTx/>
                <a:uFillTx/>
                <a:latin typeface="Corbel" panose="020B0503020204020204"/>
                <a:ea typeface="+mj-ea"/>
                <a:cs typeface="+mj-cs"/>
              </a:rPr>
              <a:t>in Earnings Call Transcripts</a:t>
            </a:r>
          </a:p>
        </p:txBody>
      </p:sp>
    </p:spTree>
    <p:extLst>
      <p:ext uri="{BB962C8B-B14F-4D97-AF65-F5344CB8AC3E}">
        <p14:creationId xmlns:p14="http://schemas.microsoft.com/office/powerpoint/2010/main" val="2911195219"/>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3"/>
          <p:cNvSpPr txBox="1">
            <a:spLocks noGrp="1"/>
          </p:cNvSpPr>
          <p:nvPr>
            <p:ph type="ctrTitle"/>
          </p:nvPr>
        </p:nvSpPr>
        <p:spPr>
          <a:xfrm>
            <a:off x="5488845" y="4626071"/>
            <a:ext cx="5592316" cy="1840979"/>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rgbClr val="000000"/>
              </a:buClr>
              <a:buSzPts val="6000"/>
              <a:buFont typeface="Proxima Nova"/>
              <a:buNone/>
            </a:pPr>
            <a:r>
              <a:rPr lang="en-US" dirty="0"/>
              <a:t> </a:t>
            </a:r>
            <a:endParaRPr dirty="0"/>
          </a:p>
        </p:txBody>
      </p:sp>
      <p:pic>
        <p:nvPicPr>
          <p:cNvPr id="2" name="Picture 1" descr="A picture containing doughnut, donut, chocolate, food&#10;&#10;Description automatically generated">
            <a:extLst>
              <a:ext uri="{FF2B5EF4-FFF2-40B4-BE49-F238E27FC236}">
                <a16:creationId xmlns:a16="http://schemas.microsoft.com/office/drawing/2014/main" id="{D2710750-9BD2-A6E9-9ED6-260A0827E16E}"/>
              </a:ext>
            </a:extLst>
          </p:cNvPr>
          <p:cNvPicPr>
            <a:picLocks noChangeAspect="1"/>
          </p:cNvPicPr>
          <p:nvPr/>
        </p:nvPicPr>
        <p:blipFill>
          <a:blip r:embed="rId3"/>
          <a:stretch>
            <a:fillRect/>
          </a:stretch>
        </p:blipFill>
        <p:spPr>
          <a:xfrm>
            <a:off x="12192000" y="-6536691"/>
            <a:ext cx="6964492" cy="6232429"/>
          </a:xfrm>
          <a:prstGeom prst="rect">
            <a:avLst/>
          </a:prstGeom>
        </p:spPr>
      </p:pic>
      <p:pic>
        <p:nvPicPr>
          <p:cNvPr id="2050" name="Picture 2">
            <a:extLst>
              <a:ext uri="{FF2B5EF4-FFF2-40B4-BE49-F238E27FC236}">
                <a16:creationId xmlns:a16="http://schemas.microsoft.com/office/drawing/2014/main" id="{1D363C85-6CBE-18B5-7A9F-F739840ADC5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8370"/>
          <a:stretch/>
        </p:blipFill>
        <p:spPr bwMode="auto">
          <a:xfrm>
            <a:off x="12861709" y="201421"/>
            <a:ext cx="6294783" cy="653256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donut with sprinkles on it&#10;&#10;Description automatically generated">
            <a:extLst>
              <a:ext uri="{FF2B5EF4-FFF2-40B4-BE49-F238E27FC236}">
                <a16:creationId xmlns:a16="http://schemas.microsoft.com/office/drawing/2014/main" id="{57675A09-5084-FC5B-9C59-A49B21C7DE1B}"/>
              </a:ext>
            </a:extLst>
          </p:cNvPr>
          <p:cNvPicPr>
            <a:picLocks noChangeAspect="1"/>
          </p:cNvPicPr>
          <p:nvPr/>
        </p:nvPicPr>
        <p:blipFill>
          <a:blip r:embed="rId5"/>
          <a:stretch>
            <a:fillRect/>
          </a:stretch>
        </p:blipFill>
        <p:spPr>
          <a:xfrm>
            <a:off x="4355011" y="0"/>
            <a:ext cx="7202571" cy="7467155"/>
          </a:xfrm>
          <a:prstGeom prst="rect">
            <a:avLst/>
          </a:prstGeom>
        </p:spPr>
      </p:pic>
    </p:spTree>
    <p:extLst>
      <p:ext uri="{BB962C8B-B14F-4D97-AF65-F5344CB8AC3E}">
        <p14:creationId xmlns:p14="http://schemas.microsoft.com/office/powerpoint/2010/main" val="4131387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4" name="Rectangle 3">
            <a:extLst>
              <a:ext uri="{FF2B5EF4-FFF2-40B4-BE49-F238E27FC236}">
                <a16:creationId xmlns:a16="http://schemas.microsoft.com/office/drawing/2014/main" id="{7723E682-867E-9FAD-DA45-805F844E30BE}"/>
              </a:ext>
            </a:extLst>
          </p:cNvPr>
          <p:cNvSpPr/>
          <p:nvPr/>
        </p:nvSpPr>
        <p:spPr>
          <a:xfrm>
            <a:off x="0"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A5062D1-58CE-21B6-1156-F005634EC78D}"/>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8CF612A7-AEC8-0AA9-3B9E-0FC0230007B8}"/>
              </a:ext>
            </a:extLst>
          </p:cNvPr>
          <p:cNvSpPr txBox="1">
            <a:spLocks/>
          </p:cNvSpPr>
          <p:nvPr/>
        </p:nvSpPr>
        <p:spPr>
          <a:xfrm>
            <a:off x="185045" y="1649396"/>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60" normalizeH="0" baseline="0" noProof="0" dirty="0">
                <a:ln>
                  <a:noFill/>
                </a:ln>
                <a:solidFill>
                  <a:srgbClr val="FFFFFF"/>
                </a:solidFill>
                <a:effectLst/>
                <a:uLnTx/>
                <a:uFillTx/>
                <a:latin typeface="Corbel" panose="020B0503020204020204"/>
                <a:ea typeface="+mj-ea"/>
                <a:cs typeface="+mj-cs"/>
              </a:rPr>
              <a:t>Overview</a:t>
            </a:r>
          </a:p>
        </p:txBody>
      </p:sp>
      <p:sp>
        <p:nvSpPr>
          <p:cNvPr id="11" name="Content Placeholder 2">
            <a:extLst>
              <a:ext uri="{FF2B5EF4-FFF2-40B4-BE49-F238E27FC236}">
                <a16:creationId xmlns:a16="http://schemas.microsoft.com/office/drawing/2014/main" id="{1863AAB6-E5E8-87DB-2827-7A7F92038C0E}"/>
              </a:ext>
            </a:extLst>
          </p:cNvPr>
          <p:cNvSpPr txBox="1">
            <a:spLocks/>
          </p:cNvSpPr>
          <p:nvPr/>
        </p:nvSpPr>
        <p:spPr>
          <a:xfrm>
            <a:off x="3541249" y="1129939"/>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457200" marR="0" lvl="0" indent="-457200" algn="l" defTabSz="914400" rtl="0" eaLnBrk="1" fontAlgn="auto" latinLnBrk="0" hangingPunct="1">
              <a:lnSpc>
                <a:spcPct val="90000"/>
              </a:lnSpc>
              <a:spcBef>
                <a:spcPts val="1200"/>
              </a:spcBef>
              <a:spcAft>
                <a:spcPts val="0"/>
              </a:spcAft>
              <a:buClr>
                <a:srgbClr val="40BAD2"/>
              </a:buClr>
              <a:buSzTx/>
              <a:buFont typeface="+mj-lt"/>
              <a:buAutoNum type="arabicPeriod"/>
              <a:tabLst/>
              <a:defRPr/>
            </a:pPr>
            <a:r>
              <a:rPr kumimoji="0" lang="en-US" sz="2800"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What is Data Engineering?</a:t>
            </a:r>
          </a:p>
          <a:p>
            <a:pPr lvl="1">
              <a:spcBef>
                <a:spcPts val="1200"/>
              </a:spcBef>
              <a:spcAft>
                <a:spcPts val="0"/>
              </a:spcAft>
              <a:buClr>
                <a:srgbClr val="40BAD2"/>
              </a:buClr>
            </a:pPr>
            <a:r>
              <a:rPr kumimoji="0" lang="en-US" sz="2400"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Use</a:t>
            </a:r>
            <a:r>
              <a:rPr lang="en-US" sz="2400" dirty="0">
                <a:solidFill>
                  <a:srgbClr val="000000">
                    <a:lumMod val="65000"/>
                    <a:lumOff val="35000"/>
                  </a:srgbClr>
                </a:solidFill>
                <a:latin typeface="Corbel" panose="020B0503020204020204"/>
              </a:rPr>
              <a:t> cases</a:t>
            </a:r>
            <a:endParaRPr kumimoji="0" lang="en-US" sz="2400"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endParaRPr>
          </a:p>
          <a:p>
            <a:pPr lvl="1">
              <a:spcBef>
                <a:spcPts val="1200"/>
              </a:spcBef>
              <a:spcAft>
                <a:spcPts val="0"/>
              </a:spcAft>
              <a:buClr>
                <a:srgbClr val="40BAD2"/>
              </a:buClr>
            </a:pPr>
            <a:r>
              <a:rPr kumimoji="0" lang="en-US" sz="2400"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Tech Stack </a:t>
            </a:r>
          </a:p>
          <a:p>
            <a:pPr lvl="1">
              <a:spcBef>
                <a:spcPts val="1200"/>
              </a:spcBef>
              <a:spcAft>
                <a:spcPts val="0"/>
              </a:spcAft>
              <a:buClr>
                <a:srgbClr val="40BAD2"/>
              </a:buClr>
            </a:pPr>
            <a:r>
              <a:rPr lang="en-US" sz="2400" dirty="0">
                <a:solidFill>
                  <a:srgbClr val="000000">
                    <a:lumMod val="65000"/>
                    <a:lumOff val="35000"/>
                  </a:srgbClr>
                </a:solidFill>
                <a:latin typeface="Corbel" panose="020B0503020204020204"/>
              </a:rPr>
              <a:t>Concepts &amp; Principles</a:t>
            </a:r>
            <a:endParaRPr kumimoji="0" lang="en-US" sz="2400"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endParaRPr>
          </a:p>
          <a:p>
            <a:pPr marL="457200" indent="-457200">
              <a:buClr>
                <a:srgbClr val="40BAD2"/>
              </a:buClr>
              <a:buFont typeface="+mj-lt"/>
              <a:buAutoNum type="arabicPeriod"/>
            </a:pPr>
            <a:r>
              <a:rPr kumimoji="0" lang="en-US" sz="3000"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Live </a:t>
            </a:r>
            <a:r>
              <a:rPr lang="en-US" sz="3000" dirty="0">
                <a:solidFill>
                  <a:srgbClr val="000000">
                    <a:lumMod val="65000"/>
                    <a:lumOff val="35000"/>
                  </a:srgbClr>
                </a:solidFill>
                <a:latin typeface="Corbel" panose="020B0503020204020204"/>
              </a:rPr>
              <a:t>demo</a:t>
            </a:r>
            <a:endParaRPr kumimoji="0" lang="en-US" sz="3000"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endParaRPr>
          </a:p>
          <a:p>
            <a:pPr marL="457200" indent="-457200">
              <a:buClr>
                <a:srgbClr val="40BAD2"/>
              </a:buClr>
              <a:buFont typeface="+mj-lt"/>
              <a:buAutoNum type="arabicPeriod"/>
            </a:pPr>
            <a:r>
              <a:rPr lang="en-US" sz="2800" dirty="0">
                <a:solidFill>
                  <a:srgbClr val="000000">
                    <a:lumMod val="65000"/>
                    <a:lumOff val="35000"/>
                  </a:srgbClr>
                </a:solidFill>
                <a:latin typeface="Corbel" panose="020B0503020204020204"/>
              </a:rPr>
              <a:t>Joint Q&amp;A </a:t>
            </a:r>
          </a:p>
        </p:txBody>
      </p:sp>
      <p:pic>
        <p:nvPicPr>
          <p:cNvPr id="3" name="Picture 2" descr="Qr code&#10;&#10;Description automatically generated">
            <a:extLst>
              <a:ext uri="{FF2B5EF4-FFF2-40B4-BE49-F238E27FC236}">
                <a16:creationId xmlns:a16="http://schemas.microsoft.com/office/drawing/2014/main" id="{3622FB91-965C-6305-1FA0-89285F15355E}"/>
              </a:ext>
            </a:extLst>
          </p:cNvPr>
          <p:cNvPicPr>
            <a:picLocks noChangeAspect="1"/>
          </p:cNvPicPr>
          <p:nvPr/>
        </p:nvPicPr>
        <p:blipFill rotWithShape="1">
          <a:blip r:embed="rId3"/>
          <a:srcRect b="21852"/>
          <a:stretch/>
        </p:blipFill>
        <p:spPr>
          <a:xfrm>
            <a:off x="7707555" y="4581641"/>
            <a:ext cx="1827384" cy="1850772"/>
          </a:xfrm>
          <a:prstGeom prst="rect">
            <a:avLst/>
          </a:prstGeom>
        </p:spPr>
      </p:pic>
      <p:sp>
        <p:nvSpPr>
          <p:cNvPr id="8" name="Content Placeholder 2">
            <a:extLst>
              <a:ext uri="{FF2B5EF4-FFF2-40B4-BE49-F238E27FC236}">
                <a16:creationId xmlns:a16="http://schemas.microsoft.com/office/drawing/2014/main" id="{85609C6C-351F-EBD3-2D9C-A019A7948AA7}"/>
              </a:ext>
            </a:extLst>
          </p:cNvPr>
          <p:cNvSpPr txBox="1">
            <a:spLocks/>
          </p:cNvSpPr>
          <p:nvPr/>
        </p:nvSpPr>
        <p:spPr>
          <a:xfrm>
            <a:off x="7916754" y="2112760"/>
            <a:ext cx="1827384" cy="626964"/>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marR="0" lvl="0" indent="0" algn="l" defTabSz="914400" rtl="0" eaLnBrk="1" fontAlgn="auto" latinLnBrk="0" hangingPunct="1">
              <a:lnSpc>
                <a:spcPct val="90000"/>
              </a:lnSpc>
              <a:spcBef>
                <a:spcPts val="1200"/>
              </a:spcBef>
              <a:spcAft>
                <a:spcPts val="0"/>
              </a:spcAft>
              <a:buClr>
                <a:srgbClr val="40BAD2"/>
              </a:buClr>
              <a:buSzTx/>
              <a:buNone/>
              <a:tabLst/>
              <a:defRPr/>
            </a:pPr>
            <a:r>
              <a:rPr kumimoji="0" lang="en-US" sz="2800"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 (~30 min)</a:t>
            </a:r>
            <a:endParaRPr lang="en-US" sz="2600" dirty="0">
              <a:solidFill>
                <a:srgbClr val="000000">
                  <a:lumMod val="65000"/>
                  <a:lumOff val="35000"/>
                </a:srgbClr>
              </a:solidFill>
              <a:latin typeface="Corbel" panose="020B0503020204020204"/>
            </a:endParaRPr>
          </a:p>
        </p:txBody>
      </p:sp>
      <p:sp>
        <p:nvSpPr>
          <p:cNvPr id="9" name="Content Placeholder 2">
            <a:extLst>
              <a:ext uri="{FF2B5EF4-FFF2-40B4-BE49-F238E27FC236}">
                <a16:creationId xmlns:a16="http://schemas.microsoft.com/office/drawing/2014/main" id="{A2C2B45B-D49B-8E19-63A2-B977560EF710}"/>
              </a:ext>
            </a:extLst>
          </p:cNvPr>
          <p:cNvSpPr txBox="1">
            <a:spLocks/>
          </p:cNvSpPr>
          <p:nvPr/>
        </p:nvSpPr>
        <p:spPr>
          <a:xfrm>
            <a:off x="5675810" y="4106806"/>
            <a:ext cx="1827384" cy="626964"/>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marR="0" lvl="0" indent="0" algn="l" defTabSz="914400" rtl="0" eaLnBrk="1" fontAlgn="auto" latinLnBrk="0" hangingPunct="1">
              <a:lnSpc>
                <a:spcPct val="90000"/>
              </a:lnSpc>
              <a:spcBef>
                <a:spcPts val="1200"/>
              </a:spcBef>
              <a:spcAft>
                <a:spcPts val="0"/>
              </a:spcAft>
              <a:buClr>
                <a:srgbClr val="40BAD2"/>
              </a:buClr>
              <a:buSzTx/>
              <a:buNone/>
              <a:tabLst/>
              <a:defRPr/>
            </a:pPr>
            <a:r>
              <a:rPr kumimoji="0" lang="en-US" sz="2800"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 (~15 min)</a:t>
            </a:r>
            <a:endParaRPr lang="en-US" sz="2600" dirty="0">
              <a:solidFill>
                <a:srgbClr val="000000">
                  <a:lumMod val="65000"/>
                  <a:lumOff val="35000"/>
                </a:srgbClr>
              </a:solidFill>
              <a:latin typeface="Corbel" panose="020B0503020204020204"/>
            </a:endParaRPr>
          </a:p>
        </p:txBody>
      </p:sp>
      <p:sp>
        <p:nvSpPr>
          <p:cNvPr id="12" name="TextBox 11">
            <a:extLst>
              <a:ext uri="{FF2B5EF4-FFF2-40B4-BE49-F238E27FC236}">
                <a16:creationId xmlns:a16="http://schemas.microsoft.com/office/drawing/2014/main" id="{AAA2DD5C-6BB5-D7F9-46F7-CF5CB6E6B7F1}"/>
              </a:ext>
            </a:extLst>
          </p:cNvPr>
          <p:cNvSpPr txBox="1"/>
          <p:nvPr/>
        </p:nvSpPr>
        <p:spPr>
          <a:xfrm>
            <a:off x="4141324" y="5159308"/>
            <a:ext cx="6115050" cy="461665"/>
          </a:xfrm>
          <a:prstGeom prst="rect">
            <a:avLst/>
          </a:prstGeom>
          <a:noFill/>
        </p:spPr>
        <p:txBody>
          <a:bodyPr wrap="square">
            <a:spAutoFit/>
          </a:bodyPr>
          <a:lstStyle/>
          <a:p>
            <a:pPr lvl="1">
              <a:buClr>
                <a:srgbClr val="40BAD2"/>
              </a:buClr>
            </a:pPr>
            <a:r>
              <a:rPr lang="en-US" sz="2400" i="1" u="sng" dirty="0">
                <a:solidFill>
                  <a:srgbClr val="29C1DB"/>
                </a:solidFill>
                <a:latin typeface="Corbel" panose="020B0503020204020204"/>
              </a:rPr>
              <a:t>https://meet.ps/5b327jyo</a:t>
            </a:r>
            <a:endParaRPr lang="en-US" sz="2600" dirty="0">
              <a:solidFill>
                <a:srgbClr val="000000">
                  <a:lumMod val="65000"/>
                  <a:lumOff val="35000"/>
                </a:srgbClr>
              </a:solidFill>
              <a:latin typeface="Corbel" panose="020B0503020204020204"/>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fade">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fade">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fade">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
                                            <p:txEl>
                                              <p:pRg st="4" end="4"/>
                                            </p:txEl>
                                          </p:spTgt>
                                        </p:tgtEl>
                                        <p:attrNameLst>
                                          <p:attrName>style.visibility</p:attrName>
                                        </p:attrNameLst>
                                      </p:cBhvr>
                                      <p:to>
                                        <p:strVal val="visible"/>
                                      </p:to>
                                    </p:set>
                                    <p:animEffect transition="in" filter="fade">
                                      <p:cBhvr>
                                        <p:cTn id="32" dur="500"/>
                                        <p:tgtEl>
                                          <p:spTgt spid="11">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1">
                                            <p:txEl>
                                              <p:pRg st="5" end="5"/>
                                            </p:txEl>
                                          </p:spTgt>
                                        </p:tgtEl>
                                        <p:attrNameLst>
                                          <p:attrName>style.visibility</p:attrName>
                                        </p:attrNameLst>
                                      </p:cBhvr>
                                      <p:to>
                                        <p:strVal val="visible"/>
                                      </p:to>
                                    </p:set>
                                    <p:animEffect transition="in" filter="fade">
                                      <p:cBhvr>
                                        <p:cTn id="42" dur="500"/>
                                        <p:tgtEl>
                                          <p:spTgt spid="11">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3" name="Picture 2">
            <a:extLst>
              <a:ext uri="{FF2B5EF4-FFF2-40B4-BE49-F238E27FC236}">
                <a16:creationId xmlns:a16="http://schemas.microsoft.com/office/drawing/2014/main" id="{01BF80F5-3A6B-CF7B-B597-A3EBDEF65912}"/>
              </a:ext>
            </a:extLst>
          </p:cNvPr>
          <p:cNvPicPr>
            <a:picLocks noChangeAspect="1"/>
          </p:cNvPicPr>
          <p:nvPr/>
        </p:nvPicPr>
        <p:blipFill>
          <a:blip r:embed="rId3"/>
          <a:stretch>
            <a:fillRect/>
          </a:stretch>
        </p:blipFill>
        <p:spPr>
          <a:xfrm>
            <a:off x="4690551" y="3577359"/>
            <a:ext cx="2696678" cy="3139329"/>
          </a:xfrm>
          <a:prstGeom prst="rect">
            <a:avLst/>
          </a:prstGeom>
        </p:spPr>
      </p:pic>
      <p:sp>
        <p:nvSpPr>
          <p:cNvPr id="8" name="Rectangle 7">
            <a:extLst>
              <a:ext uri="{FF2B5EF4-FFF2-40B4-BE49-F238E27FC236}">
                <a16:creationId xmlns:a16="http://schemas.microsoft.com/office/drawing/2014/main" id="{7F1928FD-2702-856E-8C0E-A05A42A76375}"/>
              </a:ext>
            </a:extLst>
          </p:cNvPr>
          <p:cNvSpPr/>
          <p:nvPr/>
        </p:nvSpPr>
        <p:spPr>
          <a:xfrm>
            <a:off x="0" y="1649396"/>
            <a:ext cx="3132527" cy="4783016"/>
          </a:xfrm>
          <a:prstGeom prst="rect">
            <a:avLst/>
          </a:prstGeom>
          <a:solidFill>
            <a:srgbClr val="29C1DB"/>
          </a:solidFill>
          <a:ln>
            <a:solidFill>
              <a:srgbClr val="29C1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EECA67A-F570-D966-301A-69A10F97ED43}"/>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53CB63A2-637A-FBCC-E225-93D1AA898A6D}"/>
              </a:ext>
            </a:extLst>
          </p:cNvPr>
          <p:cNvSpPr txBox="1">
            <a:spLocks/>
          </p:cNvSpPr>
          <p:nvPr/>
        </p:nvSpPr>
        <p:spPr>
          <a:xfrm>
            <a:off x="185045" y="1649396"/>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What is Data Engineering?</a:t>
            </a:r>
            <a:endParaRPr kumimoji="0" lang="en-US" sz="4000" i="0" u="none" strike="noStrike" kern="1200" cap="none" spc="-60" normalizeH="0" baseline="0" noProof="0" dirty="0">
              <a:ln>
                <a:noFill/>
              </a:ln>
              <a:solidFill>
                <a:srgbClr val="FFFFFF"/>
              </a:solidFill>
              <a:effectLst/>
              <a:uLnTx/>
              <a:uFillTx/>
              <a:latin typeface="Corbel" panose="020B0503020204020204"/>
              <a:ea typeface="+mj-ea"/>
              <a:cs typeface="+mj-cs"/>
            </a:endParaRPr>
          </a:p>
        </p:txBody>
      </p:sp>
      <p:pic>
        <p:nvPicPr>
          <p:cNvPr id="9" name="Picture 8" descr="Qr code&#10;&#10;Description automatically generated">
            <a:extLst>
              <a:ext uri="{FF2B5EF4-FFF2-40B4-BE49-F238E27FC236}">
                <a16:creationId xmlns:a16="http://schemas.microsoft.com/office/drawing/2014/main" id="{C80DFD82-1488-DEEB-8139-0E9203177380}"/>
              </a:ext>
            </a:extLst>
          </p:cNvPr>
          <p:cNvPicPr>
            <a:picLocks noChangeAspect="1"/>
          </p:cNvPicPr>
          <p:nvPr/>
        </p:nvPicPr>
        <p:blipFill rotWithShape="1">
          <a:blip r:embed="rId4"/>
          <a:srcRect b="21852"/>
          <a:stretch/>
        </p:blipFill>
        <p:spPr>
          <a:xfrm>
            <a:off x="11732932" y="6390684"/>
            <a:ext cx="477438" cy="483549"/>
          </a:xfrm>
          <a:prstGeom prst="rect">
            <a:avLst/>
          </a:prstGeom>
        </p:spPr>
      </p:pic>
      <p:sp>
        <p:nvSpPr>
          <p:cNvPr id="10" name="TextBox 9">
            <a:extLst>
              <a:ext uri="{FF2B5EF4-FFF2-40B4-BE49-F238E27FC236}">
                <a16:creationId xmlns:a16="http://schemas.microsoft.com/office/drawing/2014/main" id="{0B94E0F2-4B46-8AC5-3B17-22A78D8FB464}"/>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
        <p:nvSpPr>
          <p:cNvPr id="11" name="Content Placeholder 2">
            <a:extLst>
              <a:ext uri="{FF2B5EF4-FFF2-40B4-BE49-F238E27FC236}">
                <a16:creationId xmlns:a16="http://schemas.microsoft.com/office/drawing/2014/main" id="{3207A114-70D1-A838-A287-647CF7C92D4D}"/>
              </a:ext>
            </a:extLst>
          </p:cNvPr>
          <p:cNvSpPr txBox="1">
            <a:spLocks/>
          </p:cNvSpPr>
          <p:nvPr/>
        </p:nvSpPr>
        <p:spPr>
          <a:xfrm>
            <a:off x="3777835" y="1480584"/>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marR="0" lvl="0" indent="0" algn="l" defTabSz="914400" rtl="0" eaLnBrk="1" fontAlgn="auto" latinLnBrk="0" hangingPunct="1">
              <a:lnSpc>
                <a:spcPct val="90000"/>
              </a:lnSpc>
              <a:spcBef>
                <a:spcPts val="1200"/>
              </a:spcBef>
              <a:spcAft>
                <a:spcPts val="0"/>
              </a:spcAft>
              <a:buClr>
                <a:srgbClr val="40BAD2"/>
              </a:buClr>
              <a:buSzTx/>
              <a:buNone/>
              <a:tabLst/>
              <a:defRPr/>
            </a:pPr>
            <a:r>
              <a:rPr kumimoji="0" lang="en-US" sz="2800" b="0"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Data engineers </a:t>
            </a:r>
            <a:r>
              <a:rPr kumimoji="0" lang="en-US" sz="2800" b="1"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build systems that collect, manage, and convert raw data into usable information</a:t>
            </a:r>
            <a:r>
              <a:rPr kumimoji="0" lang="en-US" sz="2800" b="0"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 for data scientists and business analysts to interpret.</a:t>
            </a:r>
          </a:p>
        </p:txBody>
      </p:sp>
    </p:spTree>
    <p:extLst>
      <p:ext uri="{BB962C8B-B14F-4D97-AF65-F5344CB8AC3E}">
        <p14:creationId xmlns:p14="http://schemas.microsoft.com/office/powerpoint/2010/main" val="35046656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4.16667E-6 -3.7037E-7 L 4.16667E-6 -0.22431 " pathEditMode="relative" rAng="0" ptsTypes="AA">
                                      <p:cBhvr>
                                        <p:cTn id="6" dur="1000" fill="hold"/>
                                        <p:tgtEl>
                                          <p:spTgt spid="11"/>
                                        </p:tgtEl>
                                        <p:attrNameLst>
                                          <p:attrName>ppt_x</p:attrName>
                                          <p:attrName>ppt_y</p:attrName>
                                        </p:attrNameLst>
                                      </p:cBhvr>
                                      <p:rCtr x="0" y="-11227"/>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8" name="Rectangle 7">
            <a:extLst>
              <a:ext uri="{FF2B5EF4-FFF2-40B4-BE49-F238E27FC236}">
                <a16:creationId xmlns:a16="http://schemas.microsoft.com/office/drawing/2014/main" id="{7F1928FD-2702-856E-8C0E-A05A42A76375}"/>
              </a:ext>
            </a:extLst>
          </p:cNvPr>
          <p:cNvSpPr/>
          <p:nvPr/>
        </p:nvSpPr>
        <p:spPr>
          <a:xfrm>
            <a:off x="0" y="1649396"/>
            <a:ext cx="3132527" cy="4783016"/>
          </a:xfrm>
          <a:prstGeom prst="rect">
            <a:avLst/>
          </a:prstGeom>
          <a:solidFill>
            <a:srgbClr val="29C1DB"/>
          </a:solidFill>
          <a:ln>
            <a:solidFill>
              <a:srgbClr val="29C1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EECA67A-F570-D966-301A-69A10F97ED43}"/>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53CB63A2-637A-FBCC-E225-93D1AA898A6D}"/>
              </a:ext>
            </a:extLst>
          </p:cNvPr>
          <p:cNvSpPr txBox="1">
            <a:spLocks/>
          </p:cNvSpPr>
          <p:nvPr/>
        </p:nvSpPr>
        <p:spPr>
          <a:xfrm>
            <a:off x="185045" y="1649396"/>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What is Data Engineering?</a:t>
            </a:r>
            <a:endParaRPr kumimoji="0" lang="en-US" sz="4000" i="0" u="none" strike="noStrike" kern="1200" cap="none" spc="-60" normalizeH="0" baseline="0" noProof="0" dirty="0">
              <a:ln>
                <a:noFill/>
              </a:ln>
              <a:solidFill>
                <a:srgbClr val="FFFFFF"/>
              </a:solidFill>
              <a:effectLst/>
              <a:uLnTx/>
              <a:uFillTx/>
              <a:latin typeface="Corbel" panose="020B0503020204020204"/>
              <a:ea typeface="+mj-ea"/>
              <a:cs typeface="+mj-cs"/>
            </a:endParaRPr>
          </a:p>
        </p:txBody>
      </p:sp>
      <p:sp>
        <p:nvSpPr>
          <p:cNvPr id="2" name="Content Placeholder 2">
            <a:extLst>
              <a:ext uri="{FF2B5EF4-FFF2-40B4-BE49-F238E27FC236}">
                <a16:creationId xmlns:a16="http://schemas.microsoft.com/office/drawing/2014/main" id="{61B47829-ED91-E091-CF36-767E8C58FD90}"/>
              </a:ext>
            </a:extLst>
          </p:cNvPr>
          <p:cNvSpPr txBox="1">
            <a:spLocks/>
          </p:cNvSpPr>
          <p:nvPr/>
        </p:nvSpPr>
        <p:spPr>
          <a:xfrm>
            <a:off x="3777835" y="1480584"/>
            <a:ext cx="7315200" cy="2037316"/>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marR="0" lvl="0" indent="0" algn="l" defTabSz="914400" rtl="0" eaLnBrk="1" fontAlgn="auto" latinLnBrk="0" hangingPunct="1">
              <a:lnSpc>
                <a:spcPct val="90000"/>
              </a:lnSpc>
              <a:spcBef>
                <a:spcPts val="1200"/>
              </a:spcBef>
              <a:spcAft>
                <a:spcPts val="0"/>
              </a:spcAft>
              <a:buClr>
                <a:srgbClr val="40BAD2"/>
              </a:buClr>
              <a:buSzTx/>
              <a:buNone/>
              <a:tabLst/>
              <a:defRPr/>
            </a:pPr>
            <a:r>
              <a:rPr kumimoji="0" lang="en-US" sz="2800" b="0"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Data engineers </a:t>
            </a:r>
            <a:r>
              <a:rPr kumimoji="0" lang="en-US" sz="2800" b="1"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build systems that collect, manage, and convert raw data into usable information</a:t>
            </a:r>
            <a:r>
              <a:rPr kumimoji="0" lang="en-US" sz="2800" b="0"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 for data scientists and business analysts to interpret.</a:t>
            </a:r>
          </a:p>
        </p:txBody>
      </p:sp>
      <p:pic>
        <p:nvPicPr>
          <p:cNvPr id="4" name="Picture 3" descr="Icon&#10;&#10;Description automatically generated">
            <a:extLst>
              <a:ext uri="{FF2B5EF4-FFF2-40B4-BE49-F238E27FC236}">
                <a16:creationId xmlns:a16="http://schemas.microsoft.com/office/drawing/2014/main" id="{F2F0821F-ED32-5D34-F972-3E5E44033B59}"/>
              </a:ext>
            </a:extLst>
          </p:cNvPr>
          <p:cNvPicPr>
            <a:picLocks noChangeAspect="1"/>
          </p:cNvPicPr>
          <p:nvPr/>
        </p:nvPicPr>
        <p:blipFill>
          <a:blip r:embed="rId3"/>
          <a:stretch>
            <a:fillRect/>
          </a:stretch>
        </p:blipFill>
        <p:spPr>
          <a:xfrm>
            <a:off x="4848156" y="3602961"/>
            <a:ext cx="2495688" cy="2495688"/>
          </a:xfrm>
          <a:prstGeom prst="rect">
            <a:avLst/>
          </a:prstGeom>
        </p:spPr>
      </p:pic>
      <p:pic>
        <p:nvPicPr>
          <p:cNvPr id="5" name="Picture 4" descr="Icon&#10;&#10;Description automatically generated">
            <a:extLst>
              <a:ext uri="{FF2B5EF4-FFF2-40B4-BE49-F238E27FC236}">
                <a16:creationId xmlns:a16="http://schemas.microsoft.com/office/drawing/2014/main" id="{C590746C-C243-1405-F45D-167A54F507FF}"/>
              </a:ext>
            </a:extLst>
          </p:cNvPr>
          <p:cNvPicPr>
            <a:picLocks noChangeAspect="1"/>
          </p:cNvPicPr>
          <p:nvPr/>
        </p:nvPicPr>
        <p:blipFill>
          <a:blip r:embed="rId4"/>
          <a:stretch>
            <a:fillRect/>
          </a:stretch>
        </p:blipFill>
        <p:spPr>
          <a:xfrm>
            <a:off x="4714775" y="3469799"/>
            <a:ext cx="2696678" cy="2908777"/>
          </a:xfrm>
          <a:prstGeom prst="rect">
            <a:avLst/>
          </a:prstGeom>
        </p:spPr>
      </p:pic>
      <p:pic>
        <p:nvPicPr>
          <p:cNvPr id="3" name="Picture 2">
            <a:extLst>
              <a:ext uri="{FF2B5EF4-FFF2-40B4-BE49-F238E27FC236}">
                <a16:creationId xmlns:a16="http://schemas.microsoft.com/office/drawing/2014/main" id="{01BF80F5-3A6B-CF7B-B597-A3EBDEF65912}"/>
              </a:ext>
            </a:extLst>
          </p:cNvPr>
          <p:cNvPicPr>
            <a:picLocks noChangeAspect="1"/>
          </p:cNvPicPr>
          <p:nvPr/>
        </p:nvPicPr>
        <p:blipFill>
          <a:blip r:embed="rId5"/>
          <a:stretch>
            <a:fillRect/>
          </a:stretch>
        </p:blipFill>
        <p:spPr>
          <a:xfrm>
            <a:off x="4690551" y="3577359"/>
            <a:ext cx="2696678" cy="3139329"/>
          </a:xfrm>
          <a:prstGeom prst="rect">
            <a:avLst/>
          </a:prstGeom>
        </p:spPr>
      </p:pic>
      <p:pic>
        <p:nvPicPr>
          <p:cNvPr id="11" name="Picture 10" descr="A red truck with a white trailer&#10;&#10;Description automatically generated with low confidence">
            <a:extLst>
              <a:ext uri="{FF2B5EF4-FFF2-40B4-BE49-F238E27FC236}">
                <a16:creationId xmlns:a16="http://schemas.microsoft.com/office/drawing/2014/main" id="{2D4030A5-7A7F-13AF-6866-56CC8EFDD9D8}"/>
              </a:ext>
            </a:extLst>
          </p:cNvPr>
          <p:cNvPicPr>
            <a:picLocks noChangeAspect="1"/>
          </p:cNvPicPr>
          <p:nvPr/>
        </p:nvPicPr>
        <p:blipFill>
          <a:blip r:embed="rId6"/>
          <a:stretch>
            <a:fillRect/>
          </a:stretch>
        </p:blipFill>
        <p:spPr>
          <a:xfrm>
            <a:off x="6664593" y="4596064"/>
            <a:ext cx="1117871" cy="543592"/>
          </a:xfrm>
          <a:prstGeom prst="rect">
            <a:avLst/>
          </a:prstGeom>
        </p:spPr>
      </p:pic>
      <p:pic>
        <p:nvPicPr>
          <p:cNvPr id="9" name="Picture 8" descr="Qr code&#10;&#10;Description automatically generated">
            <a:extLst>
              <a:ext uri="{FF2B5EF4-FFF2-40B4-BE49-F238E27FC236}">
                <a16:creationId xmlns:a16="http://schemas.microsoft.com/office/drawing/2014/main" id="{C0E927A8-B0BF-3DA1-0981-564325457DE6}"/>
              </a:ext>
            </a:extLst>
          </p:cNvPr>
          <p:cNvPicPr>
            <a:picLocks noChangeAspect="1"/>
          </p:cNvPicPr>
          <p:nvPr/>
        </p:nvPicPr>
        <p:blipFill rotWithShape="1">
          <a:blip r:embed="rId7"/>
          <a:srcRect b="21852"/>
          <a:stretch/>
        </p:blipFill>
        <p:spPr>
          <a:xfrm>
            <a:off x="11732932" y="6390684"/>
            <a:ext cx="477438" cy="483549"/>
          </a:xfrm>
          <a:prstGeom prst="rect">
            <a:avLst/>
          </a:prstGeom>
        </p:spPr>
      </p:pic>
      <p:sp>
        <p:nvSpPr>
          <p:cNvPr id="10" name="TextBox 9">
            <a:extLst>
              <a:ext uri="{FF2B5EF4-FFF2-40B4-BE49-F238E27FC236}">
                <a16:creationId xmlns:a16="http://schemas.microsoft.com/office/drawing/2014/main" id="{A33754D4-95A9-B687-EA0D-C7ED8178A5D3}"/>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Tree>
    <p:extLst>
      <p:ext uri="{BB962C8B-B14F-4D97-AF65-F5344CB8AC3E}">
        <p14:creationId xmlns:p14="http://schemas.microsoft.com/office/powerpoint/2010/main" val="384238051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8" name="Rectangle 7">
            <a:extLst>
              <a:ext uri="{FF2B5EF4-FFF2-40B4-BE49-F238E27FC236}">
                <a16:creationId xmlns:a16="http://schemas.microsoft.com/office/drawing/2014/main" id="{7F1928FD-2702-856E-8C0E-A05A42A76375}"/>
              </a:ext>
            </a:extLst>
          </p:cNvPr>
          <p:cNvSpPr/>
          <p:nvPr/>
        </p:nvSpPr>
        <p:spPr>
          <a:xfrm>
            <a:off x="0" y="1649396"/>
            <a:ext cx="3132527" cy="4783016"/>
          </a:xfrm>
          <a:prstGeom prst="rect">
            <a:avLst/>
          </a:prstGeom>
          <a:solidFill>
            <a:srgbClr val="29C1DB"/>
          </a:solidFill>
          <a:ln>
            <a:solidFill>
              <a:srgbClr val="29C1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EECA67A-F570-D966-301A-69A10F97ED43}"/>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53CB63A2-637A-FBCC-E225-93D1AA898A6D}"/>
              </a:ext>
            </a:extLst>
          </p:cNvPr>
          <p:cNvSpPr txBox="1">
            <a:spLocks/>
          </p:cNvSpPr>
          <p:nvPr/>
        </p:nvSpPr>
        <p:spPr>
          <a:xfrm>
            <a:off x="185045" y="1649396"/>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What is Data Engineering?</a:t>
            </a:r>
            <a:endParaRPr kumimoji="0" lang="en-US" sz="4000" i="0" u="none" strike="noStrike" kern="1200" cap="none" spc="-60" normalizeH="0" baseline="0" noProof="0" dirty="0">
              <a:ln>
                <a:noFill/>
              </a:ln>
              <a:solidFill>
                <a:srgbClr val="FFFFFF"/>
              </a:solidFill>
              <a:effectLst/>
              <a:uLnTx/>
              <a:uFillTx/>
              <a:latin typeface="Corbel" panose="020B0503020204020204"/>
              <a:ea typeface="+mj-ea"/>
              <a:cs typeface="+mj-cs"/>
            </a:endParaRPr>
          </a:p>
        </p:txBody>
      </p:sp>
      <p:sp>
        <p:nvSpPr>
          <p:cNvPr id="2" name="Content Placeholder 2">
            <a:extLst>
              <a:ext uri="{FF2B5EF4-FFF2-40B4-BE49-F238E27FC236}">
                <a16:creationId xmlns:a16="http://schemas.microsoft.com/office/drawing/2014/main" id="{61B47829-ED91-E091-CF36-767E8C58FD90}"/>
              </a:ext>
            </a:extLst>
          </p:cNvPr>
          <p:cNvSpPr txBox="1">
            <a:spLocks/>
          </p:cNvSpPr>
          <p:nvPr/>
        </p:nvSpPr>
        <p:spPr>
          <a:xfrm>
            <a:off x="3777835" y="1480584"/>
            <a:ext cx="7315200" cy="2037316"/>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marR="0" lvl="0" indent="0" algn="l" defTabSz="914400" rtl="0" eaLnBrk="1" fontAlgn="auto" latinLnBrk="0" hangingPunct="1">
              <a:lnSpc>
                <a:spcPct val="90000"/>
              </a:lnSpc>
              <a:spcBef>
                <a:spcPts val="1200"/>
              </a:spcBef>
              <a:spcAft>
                <a:spcPts val="0"/>
              </a:spcAft>
              <a:buClr>
                <a:srgbClr val="40BAD2"/>
              </a:buClr>
              <a:buSzTx/>
              <a:buNone/>
              <a:tabLst/>
              <a:defRPr/>
            </a:pPr>
            <a:r>
              <a:rPr kumimoji="0" lang="en-US" sz="2800" b="0"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Data engineers </a:t>
            </a:r>
            <a:r>
              <a:rPr kumimoji="0" lang="en-US" sz="2800" b="1"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build systems that collect, manage, and convert raw data into usable information</a:t>
            </a:r>
            <a:r>
              <a:rPr kumimoji="0" lang="en-US" sz="2800" b="0"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 for data scientists and business analysts to interpret.</a:t>
            </a:r>
          </a:p>
        </p:txBody>
      </p:sp>
      <p:pic>
        <p:nvPicPr>
          <p:cNvPr id="4" name="Picture 3" descr="Icon&#10;&#10;Description automatically generated">
            <a:extLst>
              <a:ext uri="{FF2B5EF4-FFF2-40B4-BE49-F238E27FC236}">
                <a16:creationId xmlns:a16="http://schemas.microsoft.com/office/drawing/2014/main" id="{F2F0821F-ED32-5D34-F972-3E5E44033B59}"/>
              </a:ext>
            </a:extLst>
          </p:cNvPr>
          <p:cNvPicPr>
            <a:picLocks noChangeAspect="1"/>
          </p:cNvPicPr>
          <p:nvPr/>
        </p:nvPicPr>
        <p:blipFill>
          <a:blip r:embed="rId3"/>
          <a:stretch>
            <a:fillRect/>
          </a:stretch>
        </p:blipFill>
        <p:spPr>
          <a:xfrm>
            <a:off x="4848156" y="3602961"/>
            <a:ext cx="2495688" cy="2495688"/>
          </a:xfrm>
          <a:prstGeom prst="rect">
            <a:avLst/>
          </a:prstGeom>
        </p:spPr>
      </p:pic>
      <p:pic>
        <p:nvPicPr>
          <p:cNvPr id="5" name="Picture 4" descr="Icon&#10;&#10;Description automatically generated">
            <a:extLst>
              <a:ext uri="{FF2B5EF4-FFF2-40B4-BE49-F238E27FC236}">
                <a16:creationId xmlns:a16="http://schemas.microsoft.com/office/drawing/2014/main" id="{C590746C-C243-1405-F45D-167A54F507FF}"/>
              </a:ext>
            </a:extLst>
          </p:cNvPr>
          <p:cNvPicPr>
            <a:picLocks noChangeAspect="1"/>
          </p:cNvPicPr>
          <p:nvPr/>
        </p:nvPicPr>
        <p:blipFill>
          <a:blip r:embed="rId4"/>
          <a:stretch>
            <a:fillRect/>
          </a:stretch>
        </p:blipFill>
        <p:spPr>
          <a:xfrm>
            <a:off x="4714775" y="3469799"/>
            <a:ext cx="2696678" cy="2908777"/>
          </a:xfrm>
          <a:prstGeom prst="rect">
            <a:avLst/>
          </a:prstGeom>
        </p:spPr>
      </p:pic>
      <p:pic>
        <p:nvPicPr>
          <p:cNvPr id="3" name="Picture 2">
            <a:extLst>
              <a:ext uri="{FF2B5EF4-FFF2-40B4-BE49-F238E27FC236}">
                <a16:creationId xmlns:a16="http://schemas.microsoft.com/office/drawing/2014/main" id="{01BF80F5-3A6B-CF7B-B597-A3EBDEF65912}"/>
              </a:ext>
            </a:extLst>
          </p:cNvPr>
          <p:cNvPicPr>
            <a:picLocks noChangeAspect="1"/>
          </p:cNvPicPr>
          <p:nvPr/>
        </p:nvPicPr>
        <p:blipFill>
          <a:blip r:embed="rId5"/>
          <a:stretch>
            <a:fillRect/>
          </a:stretch>
        </p:blipFill>
        <p:spPr>
          <a:xfrm>
            <a:off x="4690551" y="3577359"/>
            <a:ext cx="2696678" cy="3139329"/>
          </a:xfrm>
          <a:prstGeom prst="rect">
            <a:avLst/>
          </a:prstGeom>
        </p:spPr>
      </p:pic>
      <p:pic>
        <p:nvPicPr>
          <p:cNvPr id="11" name="Picture 10" descr="A red truck with a white trailer&#10;&#10;Description automatically generated with low confidence">
            <a:extLst>
              <a:ext uri="{FF2B5EF4-FFF2-40B4-BE49-F238E27FC236}">
                <a16:creationId xmlns:a16="http://schemas.microsoft.com/office/drawing/2014/main" id="{2D4030A5-7A7F-13AF-6866-56CC8EFDD9D8}"/>
              </a:ext>
            </a:extLst>
          </p:cNvPr>
          <p:cNvPicPr>
            <a:picLocks noChangeAspect="1"/>
          </p:cNvPicPr>
          <p:nvPr/>
        </p:nvPicPr>
        <p:blipFill>
          <a:blip r:embed="rId6"/>
          <a:stretch>
            <a:fillRect/>
          </a:stretch>
        </p:blipFill>
        <p:spPr>
          <a:xfrm>
            <a:off x="6664593" y="4596064"/>
            <a:ext cx="1117871" cy="543592"/>
          </a:xfrm>
          <a:prstGeom prst="rect">
            <a:avLst/>
          </a:prstGeom>
        </p:spPr>
      </p:pic>
      <p:pic>
        <p:nvPicPr>
          <p:cNvPr id="9" name="Picture 8" descr="Qr code&#10;&#10;Description automatically generated">
            <a:extLst>
              <a:ext uri="{FF2B5EF4-FFF2-40B4-BE49-F238E27FC236}">
                <a16:creationId xmlns:a16="http://schemas.microsoft.com/office/drawing/2014/main" id="{C0E927A8-B0BF-3DA1-0981-564325457DE6}"/>
              </a:ext>
            </a:extLst>
          </p:cNvPr>
          <p:cNvPicPr>
            <a:picLocks noChangeAspect="1"/>
          </p:cNvPicPr>
          <p:nvPr/>
        </p:nvPicPr>
        <p:blipFill rotWithShape="1">
          <a:blip r:embed="rId7"/>
          <a:srcRect b="21852"/>
          <a:stretch/>
        </p:blipFill>
        <p:spPr>
          <a:xfrm>
            <a:off x="11732932" y="6390684"/>
            <a:ext cx="477438" cy="483549"/>
          </a:xfrm>
          <a:prstGeom prst="rect">
            <a:avLst/>
          </a:prstGeom>
        </p:spPr>
      </p:pic>
      <p:pic>
        <p:nvPicPr>
          <p:cNvPr id="1026" name="Picture 2" descr="Amazon's Snowmobile will let you upload stuff by the truckload – literally  | Amazon | The Guardian">
            <a:extLst>
              <a:ext uri="{FF2B5EF4-FFF2-40B4-BE49-F238E27FC236}">
                <a16:creationId xmlns:a16="http://schemas.microsoft.com/office/drawing/2014/main" id="{91BE805A-A82F-2242-DCD3-CC6EB0C382F8}"/>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7316" b="5396"/>
          <a:stretch/>
        </p:blipFill>
        <p:spPr bwMode="auto">
          <a:xfrm>
            <a:off x="7973623" y="3081556"/>
            <a:ext cx="2930866" cy="191869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Graphical user interface, website&#10;&#10;Description automatically generated">
            <a:extLst>
              <a:ext uri="{FF2B5EF4-FFF2-40B4-BE49-F238E27FC236}">
                <a16:creationId xmlns:a16="http://schemas.microsoft.com/office/drawing/2014/main" id="{A8254E6B-281F-0776-BB57-9FC35CF2A804}"/>
              </a:ext>
            </a:extLst>
          </p:cNvPr>
          <p:cNvPicPr>
            <a:picLocks noChangeAspect="1"/>
          </p:cNvPicPr>
          <p:nvPr/>
        </p:nvPicPr>
        <p:blipFill rotWithShape="1">
          <a:blip r:embed="rId9"/>
          <a:srcRect t="1760" r="2705"/>
          <a:stretch/>
        </p:blipFill>
        <p:spPr>
          <a:xfrm>
            <a:off x="8221084" y="4831882"/>
            <a:ext cx="3146249" cy="1769342"/>
          </a:xfrm>
          <a:prstGeom prst="rect">
            <a:avLst/>
          </a:prstGeom>
        </p:spPr>
      </p:pic>
      <p:sp>
        <p:nvSpPr>
          <p:cNvPr id="10" name="TextBox 9">
            <a:extLst>
              <a:ext uri="{FF2B5EF4-FFF2-40B4-BE49-F238E27FC236}">
                <a16:creationId xmlns:a16="http://schemas.microsoft.com/office/drawing/2014/main" id="{1E2A031E-554D-F0C0-C94C-1E08D4CA01FE}"/>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Tree>
    <p:extLst>
      <p:ext uri="{BB962C8B-B14F-4D97-AF65-F5344CB8AC3E}">
        <p14:creationId xmlns:p14="http://schemas.microsoft.com/office/powerpoint/2010/main" val="134193282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2" name="Picture 11" descr="Diagram, timeline&#10;&#10;Description automatically generated">
            <a:extLst>
              <a:ext uri="{FF2B5EF4-FFF2-40B4-BE49-F238E27FC236}">
                <a16:creationId xmlns:a16="http://schemas.microsoft.com/office/drawing/2014/main" id="{C5CAB8A9-EEBA-20A7-2283-E315933179B5}"/>
              </a:ext>
            </a:extLst>
          </p:cNvPr>
          <p:cNvPicPr>
            <a:picLocks noChangeAspect="1"/>
          </p:cNvPicPr>
          <p:nvPr/>
        </p:nvPicPr>
        <p:blipFill>
          <a:blip r:embed="rId3"/>
          <a:stretch>
            <a:fillRect/>
          </a:stretch>
        </p:blipFill>
        <p:spPr>
          <a:xfrm>
            <a:off x="3238085" y="2745379"/>
            <a:ext cx="8394700" cy="3505200"/>
          </a:xfrm>
          <a:prstGeom prst="rect">
            <a:avLst/>
          </a:prstGeom>
        </p:spPr>
      </p:pic>
      <p:sp>
        <p:nvSpPr>
          <p:cNvPr id="8" name="Rectangle 7">
            <a:extLst>
              <a:ext uri="{FF2B5EF4-FFF2-40B4-BE49-F238E27FC236}">
                <a16:creationId xmlns:a16="http://schemas.microsoft.com/office/drawing/2014/main" id="{7F1928FD-2702-856E-8C0E-A05A42A76375}"/>
              </a:ext>
            </a:extLst>
          </p:cNvPr>
          <p:cNvSpPr/>
          <p:nvPr/>
        </p:nvSpPr>
        <p:spPr>
          <a:xfrm>
            <a:off x="0"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EECA67A-F570-D966-301A-69A10F97ED43}"/>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53CB63A2-637A-FBCC-E225-93D1AA898A6D}"/>
              </a:ext>
            </a:extLst>
          </p:cNvPr>
          <p:cNvSpPr txBox="1">
            <a:spLocks/>
          </p:cNvSpPr>
          <p:nvPr/>
        </p:nvSpPr>
        <p:spPr>
          <a:xfrm>
            <a:off x="185045" y="1649396"/>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What is Data Engineering?</a:t>
            </a:r>
            <a:endParaRPr kumimoji="0" lang="en-US" sz="4000" i="0" u="none" strike="noStrike" kern="1200" cap="none" spc="-60" normalizeH="0" baseline="0" noProof="0" dirty="0">
              <a:ln>
                <a:noFill/>
              </a:ln>
              <a:solidFill>
                <a:srgbClr val="FFFFFF"/>
              </a:solidFill>
              <a:effectLst/>
              <a:uLnTx/>
              <a:uFillTx/>
              <a:latin typeface="Corbel" panose="020B0503020204020204"/>
              <a:ea typeface="+mj-ea"/>
              <a:cs typeface="+mj-cs"/>
            </a:endParaRPr>
          </a:p>
        </p:txBody>
      </p:sp>
      <p:pic>
        <p:nvPicPr>
          <p:cNvPr id="13" name="Picture 12">
            <a:extLst>
              <a:ext uri="{FF2B5EF4-FFF2-40B4-BE49-F238E27FC236}">
                <a16:creationId xmlns:a16="http://schemas.microsoft.com/office/drawing/2014/main" id="{32F7B4E5-9AA1-34D9-D26B-AA4BF678F86B}"/>
              </a:ext>
            </a:extLst>
          </p:cNvPr>
          <p:cNvPicPr>
            <a:picLocks noChangeAspect="1"/>
          </p:cNvPicPr>
          <p:nvPr/>
        </p:nvPicPr>
        <p:blipFill>
          <a:blip r:embed="rId4"/>
          <a:stretch>
            <a:fillRect/>
          </a:stretch>
        </p:blipFill>
        <p:spPr>
          <a:xfrm>
            <a:off x="3238085" y="2353653"/>
            <a:ext cx="8394700" cy="3896926"/>
          </a:xfrm>
          <a:prstGeom prst="rect">
            <a:avLst/>
          </a:prstGeom>
        </p:spPr>
      </p:pic>
      <p:sp>
        <p:nvSpPr>
          <p:cNvPr id="11" name="TextBox 10">
            <a:extLst>
              <a:ext uri="{FF2B5EF4-FFF2-40B4-BE49-F238E27FC236}">
                <a16:creationId xmlns:a16="http://schemas.microsoft.com/office/drawing/2014/main" id="{8F05B04E-7D68-F93E-1A79-16CD0E92C8AF}"/>
              </a:ext>
            </a:extLst>
          </p:cNvPr>
          <p:cNvSpPr txBox="1"/>
          <p:nvPr/>
        </p:nvSpPr>
        <p:spPr>
          <a:xfrm>
            <a:off x="4187583" y="1911993"/>
            <a:ext cx="6495705" cy="883319"/>
          </a:xfrm>
          <a:prstGeom prst="rect">
            <a:avLst/>
          </a:prstGeom>
          <a:noFill/>
        </p:spPr>
        <p:txBody>
          <a:bodyPr wrap="square">
            <a:spAutoFit/>
          </a:bodyPr>
          <a:lstStyle/>
          <a:p>
            <a:pPr algn="ctr">
              <a:lnSpc>
                <a:spcPct val="90000"/>
              </a:lnSpc>
              <a:spcBef>
                <a:spcPts val="1200"/>
              </a:spcBef>
              <a:buClr>
                <a:srgbClr val="40BAD2"/>
              </a:buClr>
              <a:defRPr/>
            </a:pPr>
            <a:r>
              <a:rPr lang="en-US" sz="1600" i="1" kern="1200" dirty="0">
                <a:solidFill>
                  <a:srgbClr val="000000">
                    <a:lumMod val="65000"/>
                    <a:lumOff val="35000"/>
                  </a:srgbClr>
                </a:solidFill>
                <a:latin typeface="Corbel" panose="020B0503020204020204"/>
                <a:ea typeface="+mn-ea"/>
                <a:cs typeface="+mn-cs"/>
              </a:rPr>
              <a:t>“the real challenge isn't building an ML model, the challenge is building an integrated ML system and to continuously operate it in production” -Google</a:t>
            </a:r>
          </a:p>
          <a:p>
            <a:pPr>
              <a:lnSpc>
                <a:spcPct val="90000"/>
              </a:lnSpc>
              <a:spcBef>
                <a:spcPts val="1200"/>
              </a:spcBef>
              <a:buClr>
                <a:srgbClr val="40BAD2"/>
              </a:buClr>
              <a:defRPr/>
            </a:pPr>
            <a:endParaRPr kumimoji="0" lang="en-US" sz="1400" b="0" i="1"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endParaRPr>
          </a:p>
        </p:txBody>
      </p:sp>
      <p:pic>
        <p:nvPicPr>
          <p:cNvPr id="2" name="Picture 1" descr="Qr code&#10;&#10;Description automatically generated">
            <a:extLst>
              <a:ext uri="{FF2B5EF4-FFF2-40B4-BE49-F238E27FC236}">
                <a16:creationId xmlns:a16="http://schemas.microsoft.com/office/drawing/2014/main" id="{EB893184-4BD9-CCB0-1FBE-FD9EAFDD0C9E}"/>
              </a:ext>
            </a:extLst>
          </p:cNvPr>
          <p:cNvPicPr>
            <a:picLocks noChangeAspect="1"/>
          </p:cNvPicPr>
          <p:nvPr/>
        </p:nvPicPr>
        <p:blipFill rotWithShape="1">
          <a:blip r:embed="rId5"/>
          <a:srcRect b="21852"/>
          <a:stretch/>
        </p:blipFill>
        <p:spPr>
          <a:xfrm>
            <a:off x="11732932" y="6390684"/>
            <a:ext cx="477438" cy="483549"/>
          </a:xfrm>
          <a:prstGeom prst="rect">
            <a:avLst/>
          </a:prstGeom>
        </p:spPr>
      </p:pic>
      <p:sp>
        <p:nvSpPr>
          <p:cNvPr id="3" name="TextBox 2">
            <a:extLst>
              <a:ext uri="{FF2B5EF4-FFF2-40B4-BE49-F238E27FC236}">
                <a16:creationId xmlns:a16="http://schemas.microsoft.com/office/drawing/2014/main" id="{58AF6E23-6646-46A7-31EB-E427FF3A03BF}"/>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
        <p:nvSpPr>
          <p:cNvPr id="4" name="Rectangle 3">
            <a:extLst>
              <a:ext uri="{FF2B5EF4-FFF2-40B4-BE49-F238E27FC236}">
                <a16:creationId xmlns:a16="http://schemas.microsoft.com/office/drawing/2014/main" id="{8EA56C53-4756-FC0B-EC77-492F47092E82}"/>
              </a:ext>
            </a:extLst>
          </p:cNvPr>
          <p:cNvSpPr/>
          <p:nvPr/>
        </p:nvSpPr>
        <p:spPr>
          <a:xfrm>
            <a:off x="3734551" y="3410550"/>
            <a:ext cx="1401097" cy="1638856"/>
          </a:xfrm>
          <a:prstGeom prst="rect">
            <a:avLst/>
          </a:prstGeom>
          <a:solidFill>
            <a:srgbClr val="FFFF00">
              <a:alpha val="2281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2143202-B2C8-27A8-34E4-9457D6906F3E}"/>
              </a:ext>
            </a:extLst>
          </p:cNvPr>
          <p:cNvSpPr/>
          <p:nvPr/>
        </p:nvSpPr>
        <p:spPr>
          <a:xfrm>
            <a:off x="3799791" y="5203825"/>
            <a:ext cx="1276798" cy="419100"/>
          </a:xfrm>
          <a:prstGeom prst="rect">
            <a:avLst/>
          </a:prstGeom>
          <a:solidFill>
            <a:srgbClr val="C00000">
              <a:alpha val="234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3311CD2-4501-2ECD-D4FB-4B4F3D649F7A}"/>
              </a:ext>
            </a:extLst>
          </p:cNvPr>
          <p:cNvSpPr/>
          <p:nvPr/>
        </p:nvSpPr>
        <p:spPr>
          <a:xfrm>
            <a:off x="5225628" y="2935201"/>
            <a:ext cx="1569455" cy="1196377"/>
          </a:xfrm>
          <a:prstGeom prst="rect">
            <a:avLst/>
          </a:prstGeom>
          <a:solidFill>
            <a:srgbClr val="00B0F0">
              <a:alpha val="2281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AB38BF7-BCC4-49AD-55CE-5F3E669C5E20}"/>
              </a:ext>
            </a:extLst>
          </p:cNvPr>
          <p:cNvSpPr/>
          <p:nvPr/>
        </p:nvSpPr>
        <p:spPr>
          <a:xfrm>
            <a:off x="5346917" y="4229978"/>
            <a:ext cx="1258599" cy="635449"/>
          </a:xfrm>
          <a:prstGeom prst="rect">
            <a:avLst/>
          </a:prstGeom>
          <a:solidFill>
            <a:srgbClr val="7030A0">
              <a:alpha val="2281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1026EF-7E32-7FB0-2264-83957FD9E69D}"/>
              </a:ext>
            </a:extLst>
          </p:cNvPr>
          <p:cNvSpPr/>
          <p:nvPr/>
        </p:nvSpPr>
        <p:spPr>
          <a:xfrm>
            <a:off x="6873634" y="3152748"/>
            <a:ext cx="1133082" cy="762027"/>
          </a:xfrm>
          <a:prstGeom prst="rect">
            <a:avLst/>
          </a:prstGeom>
          <a:solidFill>
            <a:schemeClr val="tx1">
              <a:lumMod val="60000"/>
              <a:lumOff val="40000"/>
              <a:alpha val="2281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32AAE06-F4D8-7AF5-2E53-F1A1A0933B30}"/>
              </a:ext>
            </a:extLst>
          </p:cNvPr>
          <p:cNvSpPr/>
          <p:nvPr/>
        </p:nvSpPr>
        <p:spPr>
          <a:xfrm>
            <a:off x="8178209" y="3007892"/>
            <a:ext cx="1404053" cy="1054797"/>
          </a:xfrm>
          <a:prstGeom prst="rect">
            <a:avLst/>
          </a:prstGeom>
          <a:solidFill>
            <a:srgbClr val="00B050">
              <a:alpha val="2281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70E44B0-F59E-4887-2EE8-4FAECCAB5138}"/>
              </a:ext>
            </a:extLst>
          </p:cNvPr>
          <p:cNvSpPr/>
          <p:nvPr/>
        </p:nvSpPr>
        <p:spPr>
          <a:xfrm>
            <a:off x="9753755" y="3747502"/>
            <a:ext cx="1404053" cy="1259927"/>
          </a:xfrm>
          <a:prstGeom prst="rect">
            <a:avLst/>
          </a:prstGeom>
          <a:solidFill>
            <a:srgbClr val="FFC000">
              <a:alpha val="2281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DED0C0D-82CA-F14B-40D0-AD794034BC4F}"/>
              </a:ext>
            </a:extLst>
          </p:cNvPr>
          <p:cNvSpPr/>
          <p:nvPr/>
        </p:nvSpPr>
        <p:spPr>
          <a:xfrm>
            <a:off x="9890887" y="5119469"/>
            <a:ext cx="1127070" cy="592709"/>
          </a:xfrm>
          <a:prstGeom prst="rect">
            <a:avLst/>
          </a:prstGeom>
          <a:solidFill>
            <a:schemeClr val="accent3">
              <a:lumMod val="60000"/>
              <a:lumOff val="40000"/>
              <a:alpha val="2281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709229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9" grpId="0" animBg="1"/>
      <p:bldP spid="10" grpId="0" animBg="1"/>
      <p:bldP spid="14" grpId="0" animBg="1"/>
      <p:bldP spid="15" grpId="0" animBg="1"/>
      <p:bldP spid="16"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8" name="Rectangle 7">
            <a:extLst>
              <a:ext uri="{FF2B5EF4-FFF2-40B4-BE49-F238E27FC236}">
                <a16:creationId xmlns:a16="http://schemas.microsoft.com/office/drawing/2014/main" id="{7F1928FD-2702-856E-8C0E-A05A42A76375}"/>
              </a:ext>
            </a:extLst>
          </p:cNvPr>
          <p:cNvSpPr/>
          <p:nvPr/>
        </p:nvSpPr>
        <p:spPr>
          <a:xfrm>
            <a:off x="0"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EECA67A-F570-D966-301A-69A10F97ED43}"/>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53CB63A2-637A-FBCC-E225-93D1AA898A6D}"/>
              </a:ext>
            </a:extLst>
          </p:cNvPr>
          <p:cNvSpPr txBox="1">
            <a:spLocks/>
          </p:cNvSpPr>
          <p:nvPr/>
        </p:nvSpPr>
        <p:spPr>
          <a:xfrm>
            <a:off x="92522" y="1649396"/>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Use Case #1</a:t>
            </a:r>
            <a:endParaRPr kumimoji="0" lang="en-US" i="0" u="none" strike="noStrike" kern="1200" cap="none" spc="-60" normalizeH="0" baseline="0" noProof="0" dirty="0">
              <a:ln>
                <a:noFill/>
              </a:ln>
              <a:solidFill>
                <a:srgbClr val="FFFFFF"/>
              </a:solidFill>
              <a:effectLst/>
              <a:uLnTx/>
              <a:uFillTx/>
              <a:latin typeface="Corbel" panose="020B0503020204020204"/>
              <a:ea typeface="+mj-ea"/>
              <a:cs typeface="+mj-cs"/>
            </a:endParaRPr>
          </a:p>
        </p:txBody>
      </p:sp>
      <p:pic>
        <p:nvPicPr>
          <p:cNvPr id="2" name="Picture 1" descr="Qr code&#10;&#10;Description automatically generated">
            <a:extLst>
              <a:ext uri="{FF2B5EF4-FFF2-40B4-BE49-F238E27FC236}">
                <a16:creationId xmlns:a16="http://schemas.microsoft.com/office/drawing/2014/main" id="{BDC77747-03F5-CDA1-232B-901DEDC510FE}"/>
              </a:ext>
            </a:extLst>
          </p:cNvPr>
          <p:cNvPicPr>
            <a:picLocks noChangeAspect="1"/>
          </p:cNvPicPr>
          <p:nvPr/>
        </p:nvPicPr>
        <p:blipFill rotWithShape="1">
          <a:blip r:embed="rId3"/>
          <a:srcRect b="21852"/>
          <a:stretch/>
        </p:blipFill>
        <p:spPr>
          <a:xfrm>
            <a:off x="11732932" y="6390684"/>
            <a:ext cx="477438" cy="483549"/>
          </a:xfrm>
          <a:prstGeom prst="rect">
            <a:avLst/>
          </a:prstGeom>
        </p:spPr>
      </p:pic>
      <p:pic>
        <p:nvPicPr>
          <p:cNvPr id="2052" name="Picture 4" descr="92,929 Thought Bubble Stock Photos, Pictures &amp; Royalty-Free Images - iStock">
            <a:extLst>
              <a:ext uri="{FF2B5EF4-FFF2-40B4-BE49-F238E27FC236}">
                <a16:creationId xmlns:a16="http://schemas.microsoft.com/office/drawing/2014/main" id="{2590851A-A818-58A6-FFFA-3CDFEF2D0B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932697" y="-3779215"/>
            <a:ext cx="6376794" cy="542861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92,929 Thought Bubble Stock Photos, Pictures &amp; Royalty-Free Images - iStock">
            <a:extLst>
              <a:ext uri="{FF2B5EF4-FFF2-40B4-BE49-F238E27FC236}">
                <a16:creationId xmlns:a16="http://schemas.microsoft.com/office/drawing/2014/main" id="{32794B44-6207-BC16-E37C-981A8E381CD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8980" t="25233" r="25752" b="50267"/>
          <a:stretch/>
        </p:blipFill>
        <p:spPr bwMode="auto">
          <a:xfrm>
            <a:off x="18774251" y="3662457"/>
            <a:ext cx="1611294" cy="133003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8E86B0C-5188-C53C-DD82-BEC9B59453BB}"/>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pic>
        <p:nvPicPr>
          <p:cNvPr id="11" name="Picture 4" descr="92,929 Thought Bubble Stock Photos, Pictures &amp; Royalty-Free Images - iStock">
            <a:extLst>
              <a:ext uri="{FF2B5EF4-FFF2-40B4-BE49-F238E27FC236}">
                <a16:creationId xmlns:a16="http://schemas.microsoft.com/office/drawing/2014/main" id="{AEEE0EDA-6E5B-4BBA-BEBC-525DDD47239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3107" t="23492" b="50143"/>
          <a:stretch/>
        </p:blipFill>
        <p:spPr bwMode="auto">
          <a:xfrm>
            <a:off x="9671143" y="-3916346"/>
            <a:ext cx="2300508" cy="1919944"/>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CC2AB5A4-A6C2-96FB-E674-74B6F6BA41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364176" y="-3195543"/>
            <a:ext cx="882015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con&#10;&#10;Description automatically generated">
            <a:extLst>
              <a:ext uri="{FF2B5EF4-FFF2-40B4-BE49-F238E27FC236}">
                <a16:creationId xmlns:a16="http://schemas.microsoft.com/office/drawing/2014/main" id="{7362B985-292E-1EED-E4A7-321B80128531}"/>
              </a:ext>
            </a:extLst>
          </p:cNvPr>
          <p:cNvPicPr>
            <a:picLocks noChangeAspect="1"/>
          </p:cNvPicPr>
          <p:nvPr/>
        </p:nvPicPr>
        <p:blipFill rotWithShape="1">
          <a:blip r:embed="rId6"/>
          <a:srcRect l="11420" t="34303" r="55035" b="35177"/>
          <a:stretch/>
        </p:blipFill>
        <p:spPr>
          <a:xfrm>
            <a:off x="2971897" y="3715707"/>
            <a:ext cx="3176912" cy="2890383"/>
          </a:xfrm>
          <a:prstGeom prst="rect">
            <a:avLst/>
          </a:prstGeom>
        </p:spPr>
      </p:pic>
      <p:pic>
        <p:nvPicPr>
          <p:cNvPr id="14" name="Picture 13" descr="Icon&#10;&#10;Description automatically generated">
            <a:extLst>
              <a:ext uri="{FF2B5EF4-FFF2-40B4-BE49-F238E27FC236}">
                <a16:creationId xmlns:a16="http://schemas.microsoft.com/office/drawing/2014/main" id="{FEC8456E-2E62-233B-7700-F4FA6CE6BDD0}"/>
              </a:ext>
            </a:extLst>
          </p:cNvPr>
          <p:cNvPicPr>
            <a:picLocks noChangeAspect="1"/>
          </p:cNvPicPr>
          <p:nvPr/>
        </p:nvPicPr>
        <p:blipFill rotWithShape="1">
          <a:blip r:embed="rId6"/>
          <a:srcRect l="54196" t="32908" r="7791" b="36549"/>
          <a:stretch/>
        </p:blipFill>
        <p:spPr>
          <a:xfrm>
            <a:off x="5169923" y="1514831"/>
            <a:ext cx="3354141" cy="2694995"/>
          </a:xfrm>
          <a:prstGeom prst="rect">
            <a:avLst/>
          </a:prstGeom>
        </p:spPr>
      </p:pic>
      <p:pic>
        <p:nvPicPr>
          <p:cNvPr id="10" name="Picture 9" descr="Icon&#10;&#10;Description automatically generated">
            <a:extLst>
              <a:ext uri="{FF2B5EF4-FFF2-40B4-BE49-F238E27FC236}">
                <a16:creationId xmlns:a16="http://schemas.microsoft.com/office/drawing/2014/main" id="{BDA5C49A-0C22-32E6-C3CD-0C050BF3CB74}"/>
              </a:ext>
            </a:extLst>
          </p:cNvPr>
          <p:cNvPicPr>
            <a:picLocks noChangeAspect="1"/>
          </p:cNvPicPr>
          <p:nvPr/>
        </p:nvPicPr>
        <p:blipFill rotWithShape="1">
          <a:blip r:embed="rId6"/>
          <a:srcRect l="5578" t="-544" r="51000" b="65969"/>
          <a:stretch/>
        </p:blipFill>
        <p:spPr>
          <a:xfrm>
            <a:off x="2701793" y="1437679"/>
            <a:ext cx="4102247" cy="3266493"/>
          </a:xfrm>
          <a:prstGeom prst="rect">
            <a:avLst/>
          </a:prstGeom>
        </p:spPr>
      </p:pic>
      <p:pic>
        <p:nvPicPr>
          <p:cNvPr id="13" name="Picture 12" descr="Icon&#10;&#10;Description automatically generated">
            <a:extLst>
              <a:ext uri="{FF2B5EF4-FFF2-40B4-BE49-F238E27FC236}">
                <a16:creationId xmlns:a16="http://schemas.microsoft.com/office/drawing/2014/main" id="{8F7088B8-80A5-8358-98FF-3A6A18C22C4D}"/>
              </a:ext>
            </a:extLst>
          </p:cNvPr>
          <p:cNvPicPr>
            <a:picLocks noChangeAspect="1"/>
          </p:cNvPicPr>
          <p:nvPr/>
        </p:nvPicPr>
        <p:blipFill rotWithShape="1">
          <a:blip r:embed="rId6"/>
          <a:srcRect l="51001" t="63481" r="3019" b="7761"/>
          <a:stretch/>
        </p:blipFill>
        <p:spPr>
          <a:xfrm>
            <a:off x="8353846" y="4075962"/>
            <a:ext cx="4102247" cy="2565740"/>
          </a:xfrm>
          <a:prstGeom prst="rect">
            <a:avLst/>
          </a:prstGeom>
        </p:spPr>
      </p:pic>
      <p:pic>
        <p:nvPicPr>
          <p:cNvPr id="9" name="Picture 8" descr="A group of toothbrushes&#10;&#10;Description automatically generated with low confidence">
            <a:extLst>
              <a:ext uri="{FF2B5EF4-FFF2-40B4-BE49-F238E27FC236}">
                <a16:creationId xmlns:a16="http://schemas.microsoft.com/office/drawing/2014/main" id="{82437ED7-1239-C0A0-301F-F328974BC09D}"/>
              </a:ext>
            </a:extLst>
          </p:cNvPr>
          <p:cNvPicPr>
            <a:picLocks noChangeAspect="1"/>
          </p:cNvPicPr>
          <p:nvPr/>
        </p:nvPicPr>
        <p:blipFill rotWithShape="1">
          <a:blip r:embed="rId7"/>
          <a:srcRect l="18152" t="4380" r="22180" b="23739"/>
          <a:stretch/>
        </p:blipFill>
        <p:spPr>
          <a:xfrm>
            <a:off x="5931957" y="3921843"/>
            <a:ext cx="3091072" cy="2952389"/>
          </a:xfrm>
          <a:prstGeom prst="rect">
            <a:avLst/>
          </a:prstGeom>
        </p:spPr>
      </p:pic>
      <p:pic>
        <p:nvPicPr>
          <p:cNvPr id="15" name="Picture 14" descr="Icon&#10;&#10;Description automatically generated">
            <a:extLst>
              <a:ext uri="{FF2B5EF4-FFF2-40B4-BE49-F238E27FC236}">
                <a16:creationId xmlns:a16="http://schemas.microsoft.com/office/drawing/2014/main" id="{11BAA28C-C3A4-60DD-5EEB-F1410412B1E2}"/>
              </a:ext>
            </a:extLst>
          </p:cNvPr>
          <p:cNvPicPr>
            <a:picLocks noChangeAspect="1"/>
          </p:cNvPicPr>
          <p:nvPr/>
        </p:nvPicPr>
        <p:blipFill rotWithShape="1">
          <a:blip r:embed="rId6"/>
          <a:srcRect l="53382" r="9126" b="67684"/>
          <a:stretch/>
        </p:blipFill>
        <p:spPr>
          <a:xfrm>
            <a:off x="7116311" y="1018898"/>
            <a:ext cx="3838558" cy="3308577"/>
          </a:xfrm>
          <a:prstGeom prst="rect">
            <a:avLst/>
          </a:prstGeom>
        </p:spPr>
      </p:pic>
      <p:pic>
        <p:nvPicPr>
          <p:cNvPr id="16" name="Picture 15" descr="Icon&#10;&#10;Description automatically generated">
            <a:extLst>
              <a:ext uri="{FF2B5EF4-FFF2-40B4-BE49-F238E27FC236}">
                <a16:creationId xmlns:a16="http://schemas.microsoft.com/office/drawing/2014/main" id="{071926F7-978D-1E10-C797-890BD0765845}"/>
              </a:ext>
            </a:extLst>
          </p:cNvPr>
          <p:cNvPicPr>
            <a:picLocks noChangeAspect="1"/>
          </p:cNvPicPr>
          <p:nvPr/>
        </p:nvPicPr>
        <p:blipFill rotWithShape="1">
          <a:blip r:embed="rId6"/>
          <a:srcRect l="7231" t="64268" r="52053" b="8413"/>
          <a:stretch/>
        </p:blipFill>
        <p:spPr>
          <a:xfrm>
            <a:off x="8730738" y="2461764"/>
            <a:ext cx="3643238" cy="2444445"/>
          </a:xfrm>
          <a:prstGeom prst="rect">
            <a:avLst/>
          </a:prstGeom>
        </p:spPr>
      </p:pic>
    </p:spTree>
    <p:extLst>
      <p:ext uri="{BB962C8B-B14F-4D97-AF65-F5344CB8AC3E}">
        <p14:creationId xmlns:p14="http://schemas.microsoft.com/office/powerpoint/2010/main" val="31828005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250" fill="hold"/>
                                        <p:tgtEl>
                                          <p:spTgt spid="9"/>
                                        </p:tgtEl>
                                        <p:attrNameLst>
                                          <p:attrName>ppt_x</p:attrName>
                                        </p:attrNameLst>
                                      </p:cBhvr>
                                      <p:tavLst>
                                        <p:tav tm="0">
                                          <p:val>
                                            <p:strVal val="#ppt_x"/>
                                          </p:val>
                                        </p:tav>
                                        <p:tav tm="100000">
                                          <p:val>
                                            <p:strVal val="#ppt_x"/>
                                          </p:val>
                                        </p:tav>
                                      </p:tavLst>
                                    </p:anim>
                                    <p:anim calcmode="lin" valueType="num">
                                      <p:cBhvr additive="base">
                                        <p:cTn id="8" dur="2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8" name="Rectangle 7">
            <a:extLst>
              <a:ext uri="{FF2B5EF4-FFF2-40B4-BE49-F238E27FC236}">
                <a16:creationId xmlns:a16="http://schemas.microsoft.com/office/drawing/2014/main" id="{7F1928FD-2702-856E-8C0E-A05A42A76375}"/>
              </a:ext>
            </a:extLst>
          </p:cNvPr>
          <p:cNvSpPr/>
          <p:nvPr/>
        </p:nvSpPr>
        <p:spPr>
          <a:xfrm>
            <a:off x="0" y="1649396"/>
            <a:ext cx="3132527" cy="4783016"/>
          </a:xfrm>
          <a:prstGeom prst="rect">
            <a:avLst/>
          </a:prstGeom>
          <a:solidFill>
            <a:srgbClr val="29C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EECA67A-F570-D966-301A-69A10F97ED43}"/>
              </a:ext>
            </a:extLst>
          </p:cNvPr>
          <p:cNvSpPr/>
          <p:nvPr/>
        </p:nvSpPr>
        <p:spPr>
          <a:xfrm>
            <a:off x="11738344" y="1649396"/>
            <a:ext cx="453656" cy="4783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53CB63A2-637A-FBCC-E225-93D1AA898A6D}"/>
              </a:ext>
            </a:extLst>
          </p:cNvPr>
          <p:cNvSpPr txBox="1">
            <a:spLocks/>
          </p:cNvSpPr>
          <p:nvPr/>
        </p:nvSpPr>
        <p:spPr>
          <a:xfrm>
            <a:off x="92522" y="1649396"/>
            <a:ext cx="2947482" cy="4601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buClrTx/>
            </a:pPr>
            <a:r>
              <a:rPr lang="en-US" dirty="0">
                <a:latin typeface="Corbel" panose="020B0503020204020204"/>
              </a:rPr>
              <a:t>Use Case #1</a:t>
            </a:r>
            <a:endParaRPr kumimoji="0" lang="en-US" i="0" u="none" strike="noStrike" kern="1200" cap="none" spc="-60" normalizeH="0" baseline="0" noProof="0" dirty="0">
              <a:ln>
                <a:noFill/>
              </a:ln>
              <a:solidFill>
                <a:srgbClr val="FFFFFF"/>
              </a:solidFill>
              <a:effectLst/>
              <a:uLnTx/>
              <a:uFillTx/>
              <a:latin typeface="Corbel" panose="020B0503020204020204"/>
              <a:ea typeface="+mj-ea"/>
              <a:cs typeface="+mj-cs"/>
            </a:endParaRPr>
          </a:p>
        </p:txBody>
      </p:sp>
      <p:pic>
        <p:nvPicPr>
          <p:cNvPr id="4" name="Picture 3" descr="Graphical user interface, website&#10;&#10;Description automatically generated">
            <a:extLst>
              <a:ext uri="{FF2B5EF4-FFF2-40B4-BE49-F238E27FC236}">
                <a16:creationId xmlns:a16="http://schemas.microsoft.com/office/drawing/2014/main" id="{423506E3-0700-F558-1B86-D1D5D89732E1}"/>
              </a:ext>
            </a:extLst>
          </p:cNvPr>
          <p:cNvPicPr>
            <a:picLocks noChangeAspect="1"/>
          </p:cNvPicPr>
          <p:nvPr/>
        </p:nvPicPr>
        <p:blipFill rotWithShape="1">
          <a:blip r:embed="rId3"/>
          <a:srcRect t="16394"/>
          <a:stretch/>
        </p:blipFill>
        <p:spPr>
          <a:xfrm>
            <a:off x="3491916" y="1524000"/>
            <a:ext cx="7978004" cy="4967027"/>
          </a:xfrm>
          <a:prstGeom prst="rect">
            <a:avLst/>
          </a:prstGeom>
        </p:spPr>
      </p:pic>
      <p:pic>
        <p:nvPicPr>
          <p:cNvPr id="2" name="Picture 1" descr="Qr code&#10;&#10;Description automatically generated">
            <a:extLst>
              <a:ext uri="{FF2B5EF4-FFF2-40B4-BE49-F238E27FC236}">
                <a16:creationId xmlns:a16="http://schemas.microsoft.com/office/drawing/2014/main" id="{BDC77747-03F5-CDA1-232B-901DEDC510FE}"/>
              </a:ext>
            </a:extLst>
          </p:cNvPr>
          <p:cNvPicPr>
            <a:picLocks noChangeAspect="1"/>
          </p:cNvPicPr>
          <p:nvPr/>
        </p:nvPicPr>
        <p:blipFill rotWithShape="1">
          <a:blip r:embed="rId4"/>
          <a:srcRect b="21852"/>
          <a:stretch/>
        </p:blipFill>
        <p:spPr>
          <a:xfrm>
            <a:off x="11732932" y="6390684"/>
            <a:ext cx="477438" cy="483549"/>
          </a:xfrm>
          <a:prstGeom prst="rect">
            <a:avLst/>
          </a:prstGeom>
        </p:spPr>
      </p:pic>
      <p:sp>
        <p:nvSpPr>
          <p:cNvPr id="3" name="TextBox 2">
            <a:extLst>
              <a:ext uri="{FF2B5EF4-FFF2-40B4-BE49-F238E27FC236}">
                <a16:creationId xmlns:a16="http://schemas.microsoft.com/office/drawing/2014/main" id="{99947251-62E3-7313-E0B3-910B69E9226B}"/>
              </a:ext>
            </a:extLst>
          </p:cNvPr>
          <p:cNvSpPr txBox="1"/>
          <p:nvPr/>
        </p:nvSpPr>
        <p:spPr>
          <a:xfrm>
            <a:off x="-21770" y="6432412"/>
            <a:ext cx="6117770" cy="461665"/>
          </a:xfrm>
          <a:prstGeom prst="rect">
            <a:avLst/>
          </a:prstGeom>
          <a:noFill/>
        </p:spPr>
        <p:txBody>
          <a:bodyPr wrap="square">
            <a:spAutoFit/>
          </a:bodyPr>
          <a:lstStyle/>
          <a:p>
            <a:pPr lvl="1">
              <a:buClr>
                <a:srgbClr val="40BAD2"/>
              </a:buClr>
            </a:pPr>
            <a:r>
              <a:rPr lang="en-US" sz="2400" i="1" dirty="0">
                <a:solidFill>
                  <a:srgbClr val="29C1DB"/>
                </a:solidFill>
                <a:latin typeface="Corbel" panose="020B0503020204020204"/>
              </a:rPr>
              <a:t>https://meet.ps/5b327jyo</a:t>
            </a:r>
            <a:endParaRPr lang="en-US" sz="2800" dirty="0">
              <a:solidFill>
                <a:srgbClr val="000000">
                  <a:lumMod val="65000"/>
                  <a:lumOff val="35000"/>
                </a:srgbClr>
              </a:solidFill>
              <a:latin typeface="Corbel" panose="020B0503020204020204"/>
            </a:endParaRPr>
          </a:p>
        </p:txBody>
      </p:sp>
    </p:spTree>
    <p:extLst>
      <p:ext uri="{BB962C8B-B14F-4D97-AF65-F5344CB8AC3E}">
        <p14:creationId xmlns:p14="http://schemas.microsoft.com/office/powerpoint/2010/main" val="3935790422"/>
      </p:ext>
    </p:extLst>
  </p:cSld>
  <p:clrMapOvr>
    <a:masterClrMapping/>
  </p:clrMapOvr>
  <p:transition spd="slow">
    <p:wipe/>
  </p:transition>
</p:sld>
</file>

<file path=ppt/theme/theme1.xml><?xml version="1.0" encoding="utf-8"?>
<a:theme xmlns:a="http://schemas.openxmlformats.org/drawingml/2006/main" name="vGHC20">
  <a:themeElements>
    <a:clrScheme name="vGHC 21">
      <a:dk1>
        <a:srgbClr val="A9248C"/>
      </a:dk1>
      <a:lt1>
        <a:srgbClr val="FFFFFF"/>
      </a:lt1>
      <a:dk2>
        <a:srgbClr val="1F5783"/>
      </a:dk2>
      <a:lt2>
        <a:srgbClr val="FFFFFF"/>
      </a:lt2>
      <a:accent1>
        <a:srgbClr val="62B5E5"/>
      </a:accent1>
      <a:accent2>
        <a:srgbClr val="F79629"/>
      </a:accent2>
      <a:accent3>
        <a:srgbClr val="C0D72F"/>
      </a:accent3>
      <a:accent4>
        <a:srgbClr val="F5CBE6"/>
      </a:accent4>
      <a:accent5>
        <a:srgbClr val="E64823"/>
      </a:accent5>
      <a:accent6>
        <a:srgbClr val="FEFFFE"/>
      </a:accent6>
      <a:hlink>
        <a:srgbClr val="62B5E5"/>
      </a:hlink>
      <a:folHlink>
        <a:srgbClr val="A0A1A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46521</TotalTime>
  <Words>3137</Words>
  <Application>Microsoft Macintosh PowerPoint</Application>
  <PresentationFormat>Widescreen</PresentationFormat>
  <Paragraphs>121</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Proxima Nova</vt:lpstr>
      <vt:lpstr>Calibri</vt:lpstr>
      <vt:lpstr>Corbel</vt:lpstr>
      <vt:lpstr>Arial</vt:lpstr>
      <vt:lpstr>Wingdings 2</vt:lpstr>
      <vt:lpstr>vGHC20</vt:lpstr>
      <vt:lpstr>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klausbarko@yahoo.com</dc:creator>
  <cp:lastModifiedBy>Chan, Emily</cp:lastModifiedBy>
  <cp:revision>32</cp:revision>
  <dcterms:created xsi:type="dcterms:W3CDTF">2017-02-13T09:19:54Z</dcterms:created>
  <dcterms:modified xsi:type="dcterms:W3CDTF">2022-09-27T02:35:36Z</dcterms:modified>
</cp:coreProperties>
</file>